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312" r:id="rId4"/>
    <p:sldId id="310" r:id="rId5"/>
    <p:sldId id="308" r:id="rId6"/>
    <p:sldId id="259" r:id="rId7"/>
    <p:sldId id="271" r:id="rId8"/>
    <p:sldId id="274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3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agrarni komora" descr="1agrarni komo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7" y="260350"/>
            <a:ext cx="6265863" cy="60642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42095" y="6381750"/>
            <a:ext cx="301907" cy="2888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42095" y="6381750"/>
            <a:ext cx="301907" cy="28882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51294" y="6356350"/>
            <a:ext cx="301906" cy="28882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 algn="r">
              <a:defRPr sz="1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uble-click to edit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8" name="Jednání představenstva a DR Agrární komory Zlín, 22.7. 2021"/>
          <p:cNvSpPr txBox="1">
            <a:spLocks noGrp="1"/>
          </p:cNvSpPr>
          <p:nvPr>
            <p:ph type="body" idx="4294967295"/>
          </p:nvPr>
        </p:nvSpPr>
        <p:spPr>
          <a:xfrm>
            <a:off x="-85725" y="3429000"/>
            <a:ext cx="8785225" cy="2879725"/>
          </a:xfrm>
          <a:prstGeom prst="rect">
            <a:avLst/>
          </a:prstGeom>
        </p:spPr>
        <p:txBody>
          <a:bodyPr/>
          <a:lstStyle>
            <a:lvl1pPr marL="533400" indent="-533400" algn="ctr">
              <a:lnSpc>
                <a:spcPct val="90000"/>
              </a:lnSpc>
              <a:buSzTx/>
              <a:buNone/>
              <a:defRPr b="1"/>
            </a:lvl1pPr>
          </a:lstStyle>
          <a:p>
            <a:r>
              <a:rPr dirty="0" err="1"/>
              <a:t>Aktuální</a:t>
            </a:r>
            <a:r>
              <a:rPr dirty="0"/>
              <a:t> info k SZP a priority AK ČR</a:t>
            </a:r>
            <a:br>
              <a:rPr lang="cs-CZ" dirty="0"/>
            </a:br>
            <a:r>
              <a:rPr lang="cs-CZ" dirty="0"/>
              <a:t>Březen 2022</a:t>
            </a:r>
          </a:p>
        </p:txBody>
      </p:sp>
      <p:pic>
        <p:nvPicPr>
          <p:cNvPr id="39" name="agrarni komora-best" descr="agrarni komora-best"/>
          <p:cNvPicPr>
            <a:picLocks noChangeAspect="1"/>
          </p:cNvPicPr>
          <p:nvPr/>
        </p:nvPicPr>
        <p:blipFill>
          <a:blip r:embed="rId2"/>
          <a:srcRect r="5332" b="19984"/>
          <a:stretch>
            <a:fillRect/>
          </a:stretch>
        </p:blipFill>
        <p:spPr>
          <a:xfrm>
            <a:off x="250825" y="188911"/>
            <a:ext cx="8642350" cy="23352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 se nakonec vyjednalo?"/>
          <p:cNvSpPr txBox="1">
            <a:spLocks noGrp="1"/>
          </p:cNvSpPr>
          <p:nvPr>
            <p:ph type="title" idx="4294967295"/>
          </p:nvPr>
        </p:nvSpPr>
        <p:spPr>
          <a:xfrm>
            <a:off x="682625" y="1889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 u="sng"/>
            </a:lvl1pPr>
          </a:lstStyle>
          <a:p>
            <a:r>
              <a:rPr lang="cs-CZ" dirty="0"/>
              <a:t>Proč ten poprask</a:t>
            </a:r>
            <a:r>
              <a:rPr dirty="0"/>
              <a:t>?</a:t>
            </a:r>
          </a:p>
        </p:txBody>
      </p:sp>
      <p:sp>
        <p:nvSpPr>
          <p:cNvPr id="46" name="nová pravidla od 1.1.2023…"/>
          <p:cNvSpPr txBox="1">
            <a:spLocks noGrp="1"/>
          </p:cNvSpPr>
          <p:nvPr>
            <p:ph type="body" idx="4294967295"/>
          </p:nvPr>
        </p:nvSpPr>
        <p:spPr>
          <a:xfrm>
            <a:off x="315912" y="908050"/>
            <a:ext cx="8963026" cy="49688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V prvním pilíři je přibližně stejné množství prostředků  (konvergence, ČR 93 % průměru EU), + inflace, kurz a „nové výzvy“ jako je Green </a:t>
            </a:r>
            <a:r>
              <a:rPr lang="cs-CZ" dirty="0" err="1"/>
              <a:t>Deal</a:t>
            </a:r>
            <a:r>
              <a:rPr lang="cs-CZ" dirty="0"/>
              <a:t> 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dirty="0" err="1"/>
              <a:t>platby</a:t>
            </a:r>
            <a:r>
              <a:rPr dirty="0"/>
              <a:t> BISS (</a:t>
            </a:r>
            <a:r>
              <a:rPr dirty="0" err="1"/>
              <a:t>dříve</a:t>
            </a:r>
            <a:r>
              <a:rPr dirty="0"/>
              <a:t> SAPS)</a:t>
            </a:r>
            <a:r>
              <a:rPr lang="cs-CZ" dirty="0"/>
              <a:t> výrazně kráceny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V druhém pilíři (investice a environment) původně alokováno výrazně méně prostředků, cca 13 % méně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65 % je dobrým krokem, není to málo?</a:t>
            </a:r>
          </a:p>
        </p:txBody>
      </p:sp>
      <p:sp>
        <p:nvSpPr>
          <p:cNvPr id="47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 se nakonec vyjednalo?"/>
          <p:cNvSpPr txBox="1">
            <a:spLocks noGrp="1"/>
          </p:cNvSpPr>
          <p:nvPr>
            <p:ph type="title" idx="4294967295"/>
          </p:nvPr>
        </p:nvSpPr>
        <p:spPr>
          <a:xfrm>
            <a:off x="682625" y="1889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 u="sng"/>
            </a:lvl1pPr>
          </a:lstStyle>
          <a:p>
            <a:r>
              <a:rPr lang="cs-CZ" dirty="0"/>
              <a:t>Jak to nyní vypadá</a:t>
            </a:r>
            <a:r>
              <a:rPr dirty="0"/>
              <a:t>?</a:t>
            </a:r>
          </a:p>
        </p:txBody>
      </p:sp>
      <p:sp>
        <p:nvSpPr>
          <p:cNvPr id="46" name="nová pravidla od 1.1.2023…"/>
          <p:cNvSpPr txBox="1">
            <a:spLocks noGrp="1"/>
          </p:cNvSpPr>
          <p:nvPr>
            <p:ph type="body" idx="4294967295"/>
          </p:nvPr>
        </p:nvSpPr>
        <p:spPr>
          <a:xfrm>
            <a:off x="315912" y="908050"/>
            <a:ext cx="8963026" cy="496887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SzTx/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dirty="0" err="1"/>
              <a:t>platby</a:t>
            </a:r>
            <a:r>
              <a:rPr dirty="0"/>
              <a:t> BISS (</a:t>
            </a:r>
            <a:r>
              <a:rPr dirty="0" err="1"/>
              <a:t>dříve</a:t>
            </a:r>
            <a:r>
              <a:rPr dirty="0"/>
              <a:t> SAPS)</a:t>
            </a:r>
            <a:r>
              <a:rPr lang="cs-CZ" dirty="0"/>
              <a:t> výrazně kráceny na úroveň cca 1800 CZK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redistribuce (CRISS) cca 3800 CZK (23 % obálky na 1,24 mil hektarů), více než 200%  BISS, jinde (např. Německo, Polsko a Slovensko) cca 50 % </a:t>
            </a:r>
            <a:r>
              <a:rPr lang="cs-CZ" dirty="0" err="1"/>
              <a:t>BISSu</a:t>
            </a: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dirty="0" err="1"/>
              <a:t>eko-schémata</a:t>
            </a:r>
            <a:r>
              <a:rPr lang="cs-CZ" dirty="0"/>
              <a:t> cca 1750 CZK (dvě sazby nakonec nebudou, velké téma ASZ)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dirty="0"/>
              <a:t>CIS</a:t>
            </a:r>
            <a:r>
              <a:rPr lang="cs-CZ" dirty="0"/>
              <a:t> 15 %</a:t>
            </a:r>
            <a:r>
              <a:rPr dirty="0"/>
              <a:t> (</a:t>
            </a:r>
            <a:r>
              <a:rPr dirty="0" err="1"/>
              <a:t>dříve</a:t>
            </a:r>
            <a:r>
              <a:rPr dirty="0"/>
              <a:t> VCS)</a:t>
            </a:r>
            <a:r>
              <a:rPr lang="cs-CZ" dirty="0"/>
              <a:t> bez konzumních brambor, původní alokace na ovoce a zeleninu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Vyšší podpora mladých zemědělců (cca 3600 Kč na prvních 90 hektarů)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Vyšší podpora ekologů – až 20 tis na hektar na orné, zatím bez podmínky produkce 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Z</a:t>
            </a:r>
            <a:r>
              <a:rPr dirty="0" err="1"/>
              <a:t>astropování</a:t>
            </a:r>
            <a:r>
              <a:rPr lang="cs-CZ" dirty="0"/>
              <a:t> v prvním pilíři ne, v druhém na investiční projekty 30 mil. způsobilých výdajů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</p:txBody>
      </p:sp>
      <p:sp>
        <p:nvSpPr>
          <p:cNvPr id="47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</p:spTree>
    <p:extLst>
      <p:ext uri="{BB962C8B-B14F-4D97-AF65-F5344CB8AC3E}">
        <p14:creationId xmlns:p14="http://schemas.microsoft.com/office/powerpoint/2010/main" val="15009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 se nakonec vyjednalo?"/>
          <p:cNvSpPr txBox="1">
            <a:spLocks noGrp="1"/>
          </p:cNvSpPr>
          <p:nvPr>
            <p:ph type="title" idx="4294967295"/>
          </p:nvPr>
        </p:nvSpPr>
        <p:spPr>
          <a:xfrm>
            <a:off x="682625" y="1889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 u="sng"/>
            </a:lvl1pPr>
          </a:lstStyle>
          <a:p>
            <a:r>
              <a:rPr lang="cs-CZ" dirty="0"/>
              <a:t>Jak vypadají „detaily“</a:t>
            </a:r>
            <a:endParaRPr dirty="0"/>
          </a:p>
        </p:txBody>
      </p:sp>
      <p:sp>
        <p:nvSpPr>
          <p:cNvPr id="46" name="nová pravidla od 1.1.2023…"/>
          <p:cNvSpPr txBox="1">
            <a:spLocks noGrp="1"/>
          </p:cNvSpPr>
          <p:nvPr>
            <p:ph type="body" idx="4294967295"/>
          </p:nvPr>
        </p:nvSpPr>
        <p:spPr>
          <a:xfrm>
            <a:off x="315912" y="908050"/>
            <a:ext cx="8963026" cy="496887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SzTx/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None/>
              <a:defRPr sz="2400"/>
            </a:pPr>
            <a:endParaRPr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Zákaz či omezení zimní orby na svažitých pozemcích (zapravení </a:t>
            </a:r>
            <a:r>
              <a:rPr lang="cs-CZ" dirty="0" err="1"/>
              <a:t>org</a:t>
            </a:r>
            <a:r>
              <a:rPr lang="cs-CZ" dirty="0"/>
              <a:t>. hmoty)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Přísnější rotace plodin se stanovením maximálního procenta jedné plodiny v osevním postupu či pěstování stejné plodiny na DPB dva roky po sobě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 minimálně 3% (až 10 %) orné půdy jen krajinné prvky a zelený úhor (v reálu snad kompromis a koeficienty), 3 % CC, 7 % </a:t>
            </a:r>
            <a:r>
              <a:rPr lang="cs-CZ" dirty="0" err="1"/>
              <a:t>ekoschémata</a:t>
            </a:r>
            <a:r>
              <a:rPr lang="cs-CZ" dirty="0"/>
              <a:t> včetně N fix a meziplodin, </a:t>
            </a:r>
            <a:r>
              <a:rPr lang="cs-CZ" dirty="0" err="1"/>
              <a:t>biopásy</a:t>
            </a:r>
            <a:r>
              <a:rPr lang="cs-CZ" dirty="0"/>
              <a:t>, podpora nákupu půdy?, chceme zařadit vnější krajinné prvky 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Maximální výměra jedné plodiny 10 ha v SEO (MEO a SEO 50 % v roce 2024)</a:t>
            </a:r>
          </a:p>
          <a:p>
            <a:pPr marL="0" indent="0">
              <a:spcBef>
                <a:spcPts val="500"/>
              </a:spcBef>
              <a:buNone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+ Green </a:t>
            </a:r>
            <a:r>
              <a:rPr lang="cs-CZ" dirty="0" err="1"/>
              <a:t>Deal</a:t>
            </a:r>
            <a:r>
              <a:rPr lang="cs-CZ" dirty="0"/>
              <a:t> </a:t>
            </a:r>
          </a:p>
          <a:p>
            <a:pPr marL="0" indent="0">
              <a:spcBef>
                <a:spcPts val="500"/>
              </a:spcBef>
              <a:buChar char="•"/>
              <a:defRPr sz="2400"/>
            </a:pPr>
            <a:endParaRPr lang="cs-CZ" dirty="0"/>
          </a:p>
          <a:p>
            <a:pPr marL="0" indent="0">
              <a:spcBef>
                <a:spcPts val="500"/>
              </a:spcBef>
              <a:buChar char="•"/>
              <a:defRPr sz="2400"/>
            </a:pPr>
            <a:r>
              <a:rPr lang="cs-CZ" dirty="0"/>
              <a:t>Prodiskutovat x urychlit x odložit? </a:t>
            </a:r>
          </a:p>
        </p:txBody>
      </p:sp>
      <p:sp>
        <p:nvSpPr>
          <p:cNvPr id="47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</p:spTree>
    <p:extLst>
      <p:ext uri="{BB962C8B-B14F-4D97-AF65-F5344CB8AC3E}">
        <p14:creationId xmlns:p14="http://schemas.microsoft.com/office/powerpoint/2010/main" val="30832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 se nakonec vyjednalo?"/>
          <p:cNvSpPr txBox="1">
            <a:spLocks noGrp="1"/>
          </p:cNvSpPr>
          <p:nvPr>
            <p:ph type="title" idx="4294967295"/>
          </p:nvPr>
        </p:nvSpPr>
        <p:spPr>
          <a:xfrm>
            <a:off x="682625" y="188912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u="sng"/>
            </a:lvl1pPr>
          </a:lstStyle>
          <a:p>
            <a:r>
              <a:rPr lang="cs-CZ" dirty="0"/>
              <a:t>Možný scénář a důsledky</a:t>
            </a:r>
            <a:r>
              <a:rPr dirty="0"/>
              <a:t>?</a:t>
            </a:r>
          </a:p>
        </p:txBody>
      </p:sp>
      <p:sp>
        <p:nvSpPr>
          <p:cNvPr id="50" name="Eko-schémata by měla být povinná pro členské státy, dobrovolná pro zemědělce.…"/>
          <p:cNvSpPr txBox="1">
            <a:spLocks noGrp="1"/>
          </p:cNvSpPr>
          <p:nvPr>
            <p:ph type="body" idx="4294967295"/>
          </p:nvPr>
        </p:nvSpPr>
        <p:spPr>
          <a:xfrm>
            <a:off x="315912" y="908050"/>
            <a:ext cx="8963026" cy="496887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400"/>
            </a:pPr>
            <a:endParaRPr lang="cs-CZ" dirty="0"/>
          </a:p>
          <a:p>
            <a:pPr marL="0" indent="0">
              <a:buSzTx/>
              <a:buNone/>
              <a:defRPr sz="2400"/>
            </a:pPr>
            <a:r>
              <a:rPr lang="cs-CZ" dirty="0"/>
              <a:t>Dopad </a:t>
            </a:r>
            <a:r>
              <a:rPr lang="cs-CZ" dirty="0" err="1"/>
              <a:t>redistributivní</a:t>
            </a:r>
            <a:r>
              <a:rPr lang="cs-CZ" dirty="0"/>
              <a:t> platby </a:t>
            </a:r>
          </a:p>
        </p:txBody>
      </p:sp>
      <p:sp>
        <p:nvSpPr>
          <p:cNvPr id="51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5E91838-35F3-4471-A3F5-BE7C828D0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801" y="1971600"/>
            <a:ext cx="6750397" cy="29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6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 se nakonec vyjednalo?"/>
          <p:cNvSpPr txBox="1">
            <a:spLocks noGrp="1"/>
          </p:cNvSpPr>
          <p:nvPr>
            <p:ph type="title" idx="4294967295"/>
          </p:nvPr>
        </p:nvSpPr>
        <p:spPr>
          <a:xfrm>
            <a:off x="682625" y="188912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u="sng"/>
            </a:lvl1pPr>
          </a:lstStyle>
          <a:p>
            <a:r>
              <a:rPr lang="cs-CZ" dirty="0"/>
              <a:t>Možný scénář a důsledky</a:t>
            </a:r>
            <a:r>
              <a:rPr dirty="0"/>
              <a:t>?</a:t>
            </a:r>
          </a:p>
        </p:txBody>
      </p:sp>
      <p:sp>
        <p:nvSpPr>
          <p:cNvPr id="50" name="Eko-schémata by měla být povinná pro členské státy, dobrovolná pro zemědělce.…"/>
          <p:cNvSpPr txBox="1">
            <a:spLocks noGrp="1"/>
          </p:cNvSpPr>
          <p:nvPr>
            <p:ph type="body" idx="4294967295"/>
          </p:nvPr>
        </p:nvSpPr>
        <p:spPr>
          <a:xfrm>
            <a:off x="315912" y="908050"/>
            <a:ext cx="8963026" cy="49688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 sz="2400"/>
            </a:pPr>
            <a:endParaRPr lang="cs-CZ" dirty="0"/>
          </a:p>
          <a:p>
            <a:pPr marL="0" indent="0">
              <a:buSzTx/>
              <a:buNone/>
              <a:defRPr sz="2400"/>
            </a:pPr>
            <a:endParaRPr lang="cs-CZ" dirty="0"/>
          </a:p>
          <a:p>
            <a:pPr>
              <a:buSzTx/>
              <a:buFont typeface="Arial" panose="020B0604020202020204" pitchFamily="34" charset="0"/>
              <a:buChar char="•"/>
              <a:defRPr sz="2400"/>
            </a:pPr>
            <a:r>
              <a:rPr lang="cs-CZ" dirty="0"/>
              <a:t>Čelíme extrémnímu nárůstu nákladů, rostou ceny vstupů, rostly jen ceny některých komodit (pšenice, řepka)</a:t>
            </a:r>
          </a:p>
          <a:p>
            <a:pPr marL="0" indent="0">
              <a:buSzTx/>
              <a:buNone/>
              <a:defRPr sz="2400"/>
            </a:pPr>
            <a:endParaRPr lang="cs-CZ" dirty="0"/>
          </a:p>
          <a:p>
            <a:pPr>
              <a:buSzTx/>
              <a:buFont typeface="Arial" panose="020B0604020202020204" pitchFamily="34" charset="0"/>
              <a:buChar char="•"/>
              <a:defRPr sz="2400"/>
            </a:pPr>
            <a:r>
              <a:rPr lang="cs-CZ" dirty="0"/>
              <a:t>Budeme platit na hektar, těm nejmenším, kteří ŽV ani speciální rostlinné komodity jako jsou ovoce, zelenina, brambory, chmel a cukrová řepa nedělají (proto také mají dnes nižší platbu na hektar)</a:t>
            </a:r>
          </a:p>
          <a:p>
            <a:pPr marL="0" indent="0">
              <a:buSzTx/>
              <a:buNone/>
              <a:defRPr sz="2400"/>
            </a:pPr>
            <a:endParaRPr lang="cs-CZ" dirty="0"/>
          </a:p>
          <a:p>
            <a:pPr>
              <a:buSzTx/>
              <a:buFont typeface="Arial" panose="020B0604020202020204" pitchFamily="34" charset="0"/>
              <a:buChar char="•"/>
              <a:defRPr sz="2400"/>
            </a:pPr>
            <a:r>
              <a:rPr lang="cs-CZ" dirty="0"/>
              <a:t>Nestavíme se proti menším zemědělcům, vadí nám, že dotace neslouží jako kompenzace omezení a odměna za plnění společenské objednávky, škatulky – ne zásluhy = spekulace</a:t>
            </a:r>
            <a:endParaRPr dirty="0"/>
          </a:p>
        </p:txBody>
      </p:sp>
      <p:sp>
        <p:nvSpPr>
          <p:cNvPr id="51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riority AK ČR"/>
          <p:cNvSpPr txBox="1">
            <a:spLocks noGrp="1"/>
          </p:cNvSpPr>
          <p:nvPr>
            <p:ph type="title" idx="4294967295"/>
          </p:nvPr>
        </p:nvSpPr>
        <p:spPr>
          <a:xfrm>
            <a:off x="468312" y="188912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Priority AK ČR </a:t>
            </a:r>
          </a:p>
        </p:txBody>
      </p:sp>
      <p:sp>
        <p:nvSpPr>
          <p:cNvPr id="97" name="1) Strategický plán ČR k SZP do roku 2027 :…"/>
          <p:cNvSpPr txBox="1"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51117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Upravit </a:t>
            </a:r>
            <a:r>
              <a:rPr lang="cs-CZ" b="1" u="sng" dirty="0" err="1">
                <a:latin typeface="Times New Roman"/>
                <a:ea typeface="Times New Roman"/>
                <a:cs typeface="Times New Roman"/>
                <a:sym typeface="Times New Roman"/>
              </a:rPr>
              <a:t>redistributivní</a:t>
            </a: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 platbu na úroveň běžnou v ostatních státech EU (cca 10-15%)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Udržet 65 % kofinancování PRV (možná ještě navýšit) 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Udržet vyšší alokaci národních dotací a zelenou naftu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Nastavit podmínku aktivního zemědělce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Nezdaňování dotačních podpor</a:t>
            </a:r>
          </a:p>
          <a:p>
            <a:pPr marL="0" indent="0">
              <a:lnSpc>
                <a:spcPct val="107000"/>
              </a:lnSpc>
              <a:spcBef>
                <a:spcPts val="300"/>
              </a:spcBef>
              <a:buSzTx/>
              <a:buNone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Nižší DPH na základní potraviny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Regulace obchodních řetězců? </a:t>
            </a: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cs-CZ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buSzTx/>
              <a:buFont typeface="Arial" panose="020B0604020202020204" pitchFamily="34" charset="0"/>
              <a:buChar char="•"/>
              <a:defRPr sz="1600" b="1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Smysluplně nastavit „detailní podmínky“ SZP a Green </a:t>
            </a:r>
            <a:r>
              <a:rPr lang="cs-CZ" b="1" u="sng" dirty="0" err="1">
                <a:latin typeface="Times New Roman"/>
                <a:ea typeface="Times New Roman"/>
                <a:cs typeface="Times New Roman"/>
                <a:sym typeface="Times New Roman"/>
              </a:rPr>
              <a:t>Dealu</a:t>
            </a:r>
            <a:r>
              <a:rPr lang="cs-CZ" b="1" u="sng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Děkuji za pozornost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Děkuji za pozornost </a:t>
            </a:r>
          </a:p>
        </p:txBody>
      </p:sp>
      <p:sp>
        <p:nvSpPr>
          <p:cNvPr id="106" name="Blanická 3, 772 00 Olomouc, e-mail: sekretariat@akcr.cz tel.: 224 215 946 fax.: 224 215 944 web: www.agrocr.cz,        portál: www.apic-ak.cz"/>
          <p:cNvSpPr txBox="1"/>
          <p:nvPr/>
        </p:nvSpPr>
        <p:spPr>
          <a:xfrm>
            <a:off x="45719" y="6237288"/>
            <a:ext cx="8441374" cy="619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ctr">
              <a:defRPr sz="1200">
                <a:latin typeface="+mn-lt"/>
                <a:ea typeface="+mn-ea"/>
                <a:cs typeface="+mn-cs"/>
                <a:sym typeface="Arial"/>
              </a:defRPr>
            </a:pPr>
            <a:r>
              <a:t>Blanická 3, 772 00 Olomouc, e-mail: sekretariat@akcr.cz tel.: 224 215 946 fax.: 224 215 944 web: www.agrocr.cz,        portál: www.apic-ak.cz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ýchozí návrh">
  <a:themeElements>
    <a:clrScheme name="Výchozí návr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ýchozí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ýchozí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ýchozí návrh">
  <a:themeElements>
    <a:clrScheme name="Výchozí návr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ýchozí návrh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ýchozí návr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723</Words>
  <Application>Microsoft Office PowerPoint</Application>
  <PresentationFormat>Předvádění na obrazovce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Výchozí návrh</vt:lpstr>
      <vt:lpstr>Prezentace aplikace PowerPoint</vt:lpstr>
      <vt:lpstr>Proč ten poprask?</vt:lpstr>
      <vt:lpstr>Jak to nyní vypadá?</vt:lpstr>
      <vt:lpstr>Jak vypadají „detaily“</vt:lpstr>
      <vt:lpstr>Možný scénář a důsledky?</vt:lpstr>
      <vt:lpstr>Možný scénář a důsledky?</vt:lpstr>
      <vt:lpstr>Priority AK ČR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JanPC</dc:creator>
  <cp:lastModifiedBy>Ing. Jan Doležal - Agrární komora ČR</cp:lastModifiedBy>
  <cp:revision>13</cp:revision>
  <dcterms:modified xsi:type="dcterms:W3CDTF">2022-03-15T06:49:14Z</dcterms:modified>
</cp:coreProperties>
</file>