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67" r:id="rId2"/>
    <p:sldId id="268" r:id="rId3"/>
    <p:sldId id="270" r:id="rId4"/>
    <p:sldId id="271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2" r:id="rId17"/>
    <p:sldId id="273" r:id="rId18"/>
    <p:sldId id="274" r:id="rId19"/>
    <p:sldId id="275" r:id="rId20"/>
    <p:sldId id="282" r:id="rId21"/>
    <p:sldId id="276" r:id="rId22"/>
    <p:sldId id="278" r:id="rId23"/>
    <p:sldId id="277" r:id="rId24"/>
    <p:sldId id="279" r:id="rId25"/>
    <p:sldId id="280" r:id="rId26"/>
    <p:sldId id="281" r:id="rId27"/>
    <p:sldId id="269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za Typoltová" initials="T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7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1881A-E69A-4641-B89E-1BC17A09C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B6ADF7-AE77-4DEF-9CE0-8B108FA21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C05EC9-0F8C-4453-8256-D6EBA10B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C86DBF-6059-45FF-916D-A52707A7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424CFF-B592-4F42-85F5-F4E906A3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26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1B7DF-6D48-43EF-847E-ACD04514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3F4F72-519A-418E-9C75-1D1307EC4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F6D2C6-F6C8-46E2-B68D-50A94DA5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48DA01-3A96-429F-BCB2-7A0A9DC1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4B89A2-1203-47D9-B95E-EB7E5B18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81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133F9A-943A-44C2-95E0-40AB59FF49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DF6DF7-EE9D-4DBD-94B7-C38564787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C29BC2-513B-4619-9B58-080E1088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B60B07-6471-461D-8F36-02A71236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97FF87-A0A1-4DAC-A48B-C23F0BD4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25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01350-AF71-40DF-9A12-C38C7606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E4130-A7AA-4B5A-9FF0-67E571AA5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AB8A2D-1C61-450B-8DEB-FC478D64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DB19F1-6447-436F-B937-1504D64D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FED60C-DB5A-45F0-B09E-573FAD50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40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01021-8319-4B36-B394-8D362025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E0FC2E-DB0A-4D9A-89B3-CDE6AC144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5A36F6-D09D-4D41-9E35-3AF872B6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C4643D-9652-41F3-ACB4-081B000E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B45CB3-C5EC-4447-B64B-52603277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80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056EF-572F-4342-A0CF-5B85C1293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F21EE9-6A06-4B61-8739-16416E117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E3FE08-8B63-4943-97C3-972D8004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763043-B03F-4991-83FB-FDD96A09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C2FD98-B651-4942-B2A6-0EF6A83C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87D829-00A2-4445-A813-0716135C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82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57D7F-1593-422B-A949-7D03BFEF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C41CCD-498E-414B-97D5-08C9BE350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6CBFAB-7FC5-49F5-B833-A36D2BAD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226886-4401-413C-9A20-180205412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B8F5021-1FD0-41DD-A513-50F3D7CBC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408325B-93D1-4CC4-9CB7-7781B7EA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BDA18B-26EB-4C00-B352-801A5045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00D53B5-A82B-4E32-8A2C-5B71C188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94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2CACE-A805-47A7-9AF3-578872101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AD9072-D038-422D-867E-3632BBBD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3E1BE6-001F-4C59-B617-A07D5F09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C5CC0D-447D-411C-AC65-DC202B2C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5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8D0D5BC-F207-46EF-BFCA-5F1C85D9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CB35C1-A1DC-4725-8861-665FE5F3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6A8125-B05C-468E-BD97-42271C15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55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21DDB-0099-4FDA-8CCD-D787DF15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EAABFD-8C2C-4BC8-AC7F-A92B6499E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0EE146-3FEB-4CD0-8F53-402C256B8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56BD29-C789-41B2-BD1C-28D46C9D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251C43-5424-49B9-A7D8-546B57B0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F4F068-A2E0-4232-B848-34E77D89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88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6D17B-EDE6-44DB-AED1-7F708D8B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F623C89-9D65-41C3-A1F3-FE640ADA7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EB4E02-DDEF-40B6-B7A9-6216C553E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210CBA-9D70-4775-922D-27D59B5A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E9DA-3F8E-44D1-9475-F5C32CFFC7DA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C5197A-8900-4C72-A4C0-061DDAE2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51E29D-B0EB-4BF6-A310-7FBB1852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34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05A11F2-86E2-4C74-8AB0-370EFEDD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2E69F1-1FC6-45A0-86CD-8761A1C26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0E1DAA-1761-4A06-9007-D4A9EEF7E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EE9DA-3F8E-44D1-9475-F5C32CFFC7DA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8F235B-8D31-45F4-9E1C-091F54359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03A991-3FF0-4C44-8AFC-535ACE93D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3EC1-8CC3-4B56-8947-C600E675CA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41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profin.mfcr.cz/rispf" TargetMode="External"/><Relationship Id="rId2" Type="http://schemas.openxmlformats.org/officeDocument/2006/relationships/hyperlink" Target="http://eagri.cz/public/web/mze/voda/dotace-ve-vh/vodovody-a-kanalizac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sprofin.mfcr.cz/risp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sprofin.mfcr.cz/risp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02BA4-803C-4294-A90F-1F1A727F1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27533"/>
            <a:ext cx="12192000" cy="2573407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Book Antiqua" panose="02040602050305030304" pitchFamily="18" charset="0"/>
              </a:rPr>
              <a:t>Program 129 410</a:t>
            </a:r>
            <a:br>
              <a:rPr lang="cs-CZ" sz="4000" b="1" dirty="0">
                <a:latin typeface="Book Antiqua" panose="02040602050305030304" pitchFamily="18" charset="0"/>
              </a:rPr>
            </a:br>
            <a:br>
              <a:rPr lang="cs-CZ" sz="4000" b="1" dirty="0">
                <a:latin typeface="Book Antiqua" panose="02040602050305030304" pitchFamily="18" charset="0"/>
              </a:rPr>
            </a:br>
            <a:r>
              <a:rPr lang="cs-CZ" sz="3200" b="1" dirty="0">
                <a:latin typeface="Book Antiqua" panose="02040602050305030304" pitchFamily="18" charset="0"/>
              </a:rPr>
              <a:t>„</a:t>
            </a:r>
            <a:r>
              <a:rPr lang="cs-CZ" sz="3200" b="1" dirty="0">
                <a:solidFill>
                  <a:schemeClr val="tx1"/>
                </a:solidFill>
                <a:latin typeface="Book Antiqua" panose="02040602050305030304" pitchFamily="18" charset="0"/>
              </a:rPr>
              <a:t>Podpora výstavby a technického zhodnocení infrastruktury vodovodů a kanalizací III“ </a:t>
            </a:r>
            <a:br>
              <a:rPr lang="cs-CZ" sz="4000" b="1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endParaRPr lang="cs-CZ" sz="2400" b="1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D984B1-1E24-449E-BBFE-EB802A51C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569" y="4452544"/>
            <a:ext cx="11391331" cy="777923"/>
          </a:xfrm>
        </p:spPr>
        <p:txBody>
          <a:bodyPr>
            <a:noAutofit/>
          </a:bodyPr>
          <a:lstStyle/>
          <a:p>
            <a:r>
              <a:rPr lang="cs-CZ" sz="3800" b="1" dirty="0">
                <a:solidFill>
                  <a:schemeClr val="tx1"/>
                </a:solidFill>
                <a:latin typeface="Book Antiqua" panose="02040602050305030304" pitchFamily="18" charset="0"/>
              </a:rPr>
              <a:t>Návod pro použití Jednotného dotačního portálu</a:t>
            </a:r>
          </a:p>
        </p:txBody>
      </p:sp>
      <p:pic>
        <p:nvPicPr>
          <p:cNvPr id="6" name="Logo MZe">
            <a:extLst>
              <a:ext uri="{FF2B5EF4-FFF2-40B4-BE49-F238E27FC236}">
                <a16:creationId xmlns:a16="http://schemas.microsoft.com/office/drawing/2014/main" id="{08D2A949-9AFC-42D6-97BC-A39ADD6F4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5"/>
            <a:ext cx="3133350" cy="13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0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9ABCF90-2069-4DAF-BBA3-5A09919AC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56" y="655292"/>
            <a:ext cx="7370062" cy="605940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6932F6-1131-43CC-A73B-D94368A5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790" y="152814"/>
            <a:ext cx="5807194" cy="502478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„Identifikace žadatele“ </a:t>
            </a:r>
          </a:p>
        </p:txBody>
      </p:sp>
      <p:sp>
        <p:nvSpPr>
          <p:cNvPr id="9" name="Oválný bublinový popisek 4">
            <a:extLst>
              <a:ext uri="{FF2B5EF4-FFF2-40B4-BE49-F238E27FC236}">
                <a16:creationId xmlns:a16="http://schemas.microsoft.com/office/drawing/2014/main" id="{B11EE4AC-871E-4057-A456-52DB084BEBDD}"/>
              </a:ext>
            </a:extLst>
          </p:cNvPr>
          <p:cNvSpPr/>
          <p:nvPr/>
        </p:nvSpPr>
        <p:spPr>
          <a:xfrm>
            <a:off x="0" y="1233096"/>
            <a:ext cx="2328985" cy="1142248"/>
          </a:xfrm>
          <a:prstGeom prst="wedgeEllipseCallout">
            <a:avLst>
              <a:gd name="adj1" fmla="val 45871"/>
              <a:gd name="adj2" fmla="val -52551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  <a:latin typeface="Book Antiqua" panose="02040602050305030304" pitchFamily="18" charset="0"/>
              </a:rPr>
              <a:t>Vyplňte Vámi zvolený název projektu (je vhodné, aby název obsahoval místo realizace projektu) .</a:t>
            </a:r>
          </a:p>
        </p:txBody>
      </p:sp>
      <p:sp>
        <p:nvSpPr>
          <p:cNvPr id="10" name="Oválný bublinový popisek 6">
            <a:extLst>
              <a:ext uri="{FF2B5EF4-FFF2-40B4-BE49-F238E27FC236}">
                <a16:creationId xmlns:a16="http://schemas.microsoft.com/office/drawing/2014/main" id="{B0F92149-66CD-4A86-AB22-90913C1F9C6F}"/>
              </a:ext>
            </a:extLst>
          </p:cNvPr>
          <p:cNvSpPr/>
          <p:nvPr/>
        </p:nvSpPr>
        <p:spPr>
          <a:xfrm>
            <a:off x="78154" y="2501869"/>
            <a:ext cx="2003799" cy="1693276"/>
          </a:xfrm>
          <a:prstGeom prst="wedgeEllipseCallout">
            <a:avLst>
              <a:gd name="adj1" fmla="val 100329"/>
              <a:gd name="adj2" fmla="val -26565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Book Antiqua" panose="02040602050305030304" pitchFamily="18" charset="0"/>
              </a:rPr>
              <a:t>Zadejte správné IČO a použijte tlačítko: „</a:t>
            </a:r>
            <a:r>
              <a:rPr lang="cs-CZ" sz="1200" b="1" dirty="0">
                <a:solidFill>
                  <a:schemeClr val="tx1"/>
                </a:solidFill>
                <a:latin typeface="Book Antiqua" panose="02040602050305030304" pitchFamily="18" charset="0"/>
              </a:rPr>
              <a:t>Načti z ARES“ – </a:t>
            </a:r>
            <a:r>
              <a:rPr lang="cs-CZ" sz="1200" dirty="0">
                <a:solidFill>
                  <a:schemeClr val="tx1"/>
                </a:solidFill>
                <a:latin typeface="Book Antiqua" panose="02040602050305030304" pitchFamily="18" charset="0"/>
              </a:rPr>
              <a:t>automaticky se pak ve správním tvaru doplní informace.</a:t>
            </a:r>
            <a:endParaRPr lang="cs-CZ" sz="1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válný bublinový popisek 16">
            <a:extLst>
              <a:ext uri="{FF2B5EF4-FFF2-40B4-BE49-F238E27FC236}">
                <a16:creationId xmlns:a16="http://schemas.microsoft.com/office/drawing/2014/main" id="{21715C51-23D4-4ED0-A5B7-781E447E0AB6}"/>
              </a:ext>
            </a:extLst>
          </p:cNvPr>
          <p:cNvSpPr/>
          <p:nvPr/>
        </p:nvSpPr>
        <p:spPr>
          <a:xfrm>
            <a:off x="78154" y="5133506"/>
            <a:ext cx="1766277" cy="1142247"/>
          </a:xfrm>
          <a:prstGeom prst="wedgeEllipseCallout">
            <a:avLst>
              <a:gd name="adj1" fmla="val 65028"/>
              <a:gd name="adj2" fmla="val -13682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Book Antiqua" panose="02040602050305030304" pitchFamily="18" charset="0"/>
              </a:rPr>
              <a:t>Doplňte jméno a kontakt na statutárního zástupce.</a:t>
            </a:r>
          </a:p>
        </p:txBody>
      </p:sp>
      <p:sp>
        <p:nvSpPr>
          <p:cNvPr id="12" name="Ohnutý roh 22">
            <a:extLst>
              <a:ext uri="{FF2B5EF4-FFF2-40B4-BE49-F238E27FC236}">
                <a16:creationId xmlns:a16="http://schemas.microsoft.com/office/drawing/2014/main" id="{4AFB9718-1DF3-4BD6-AD4F-31E27F4C2FF3}"/>
              </a:ext>
            </a:extLst>
          </p:cNvPr>
          <p:cNvSpPr/>
          <p:nvPr/>
        </p:nvSpPr>
        <p:spPr>
          <a:xfrm>
            <a:off x="9914431" y="255813"/>
            <a:ext cx="2242457" cy="3231842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cs-CZ"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cs-CZ" sz="1200" dirty="0">
                <a:solidFill>
                  <a:schemeClr val="tx1"/>
                </a:solidFill>
                <a:latin typeface="Book Antiqua" panose="02040602050305030304" pitchFamily="18" charset="0"/>
              </a:rPr>
              <a:t>Zde jsou uvedeny jednotlivé záložky žádosti. </a:t>
            </a:r>
            <a:r>
              <a:rPr lang="cs-CZ" sz="1200" b="1" dirty="0">
                <a:solidFill>
                  <a:schemeClr val="tx1"/>
                </a:solidFill>
                <a:latin typeface="Book Antiqua" panose="02040602050305030304" pitchFamily="18" charset="0"/>
              </a:rPr>
              <a:t>Doporučujeme žádost vyplňovat postupně, jak vás formulář sám navádí a záložky nepřeskakovat. </a:t>
            </a:r>
            <a:endParaRPr lang="cs-CZ"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cs-CZ" sz="12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případě, že nezvolíte postupné vyplňování , nemusí se pak správně zobrazovat jednotlivé záložky.</a:t>
            </a:r>
          </a:p>
          <a:p>
            <a:r>
              <a:rPr lang="cs-CZ" sz="12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 nevyplnění „Oblasti podpory“ se vám např. nezobrazí údaje v záložce „Přílohy“ a „Výše dotace“.</a:t>
            </a:r>
          </a:p>
        </p:txBody>
      </p:sp>
      <p:sp>
        <p:nvSpPr>
          <p:cNvPr id="13" name="Pravá složená závorka 12">
            <a:extLst>
              <a:ext uri="{FF2B5EF4-FFF2-40B4-BE49-F238E27FC236}">
                <a16:creationId xmlns:a16="http://schemas.microsoft.com/office/drawing/2014/main" id="{256059EE-31FC-426D-B69C-A5DEDB4EB846}"/>
              </a:ext>
            </a:extLst>
          </p:cNvPr>
          <p:cNvSpPr/>
          <p:nvPr/>
        </p:nvSpPr>
        <p:spPr>
          <a:xfrm>
            <a:off x="9430604" y="707600"/>
            <a:ext cx="554370" cy="2158429"/>
          </a:xfrm>
          <a:prstGeom prst="rightBrace">
            <a:avLst>
              <a:gd name="adj1" fmla="val 8333"/>
              <a:gd name="adj2" fmla="val 5059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ný bublinový popisek 17">
            <a:extLst>
              <a:ext uri="{FF2B5EF4-FFF2-40B4-BE49-F238E27FC236}">
                <a16:creationId xmlns:a16="http://schemas.microsoft.com/office/drawing/2014/main" id="{5E8D99FF-61B2-4E3B-B256-2AD874981BA9}"/>
              </a:ext>
            </a:extLst>
          </p:cNvPr>
          <p:cNvSpPr/>
          <p:nvPr/>
        </p:nvSpPr>
        <p:spPr>
          <a:xfrm>
            <a:off x="8706753" y="4460769"/>
            <a:ext cx="3273287" cy="1400992"/>
          </a:xfrm>
          <a:prstGeom prst="wedgeEllipseCallout">
            <a:avLst>
              <a:gd name="adj1" fmla="val -71095"/>
              <a:gd name="adj2" fmla="val 899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případě, že kontaktní osoba je shodná se „Zástupcem“ (osobou oprávněnou), využijte tlačítko „</a:t>
            </a:r>
            <a:r>
              <a:rPr lang="cs-CZ" sz="1200" b="1" dirty="0">
                <a:solidFill>
                  <a:schemeClr val="tx1"/>
                </a:solidFill>
                <a:latin typeface="Book Antiqua" panose="02040602050305030304" pitchFamily="18" charset="0"/>
              </a:rPr>
              <a:t>Kopírovat zástupce“.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B4F3B23-28B7-41F3-96CD-2A6595A3C630}"/>
              </a:ext>
            </a:extLst>
          </p:cNvPr>
          <p:cNvSpPr txBox="1"/>
          <p:nvPr/>
        </p:nvSpPr>
        <p:spPr>
          <a:xfrm>
            <a:off x="3325803" y="1086284"/>
            <a:ext cx="4280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Př.: Dostavba kanalizace v obci Loučná</a:t>
            </a:r>
          </a:p>
        </p:txBody>
      </p:sp>
    </p:spTree>
    <p:extLst>
      <p:ext uri="{BB962C8B-B14F-4D97-AF65-F5344CB8AC3E}">
        <p14:creationId xmlns:p14="http://schemas.microsoft.com/office/powerpoint/2010/main" val="401665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9A613-AEDC-4E76-82FC-C6E6A020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870" y="183157"/>
            <a:ext cx="5437545" cy="549275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„Identifikace žadatele“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C7C2738-3AD3-43ED-983A-7A0B34DBD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" y="711326"/>
            <a:ext cx="5895132" cy="6146674"/>
          </a:xfrm>
          <a:prstGeom prst="rect">
            <a:avLst/>
          </a:prstGeom>
        </p:spPr>
      </p:pic>
      <p:sp>
        <p:nvSpPr>
          <p:cNvPr id="9" name="Zaoblený obdélníkový bublinový popisek 25">
            <a:extLst>
              <a:ext uri="{FF2B5EF4-FFF2-40B4-BE49-F238E27FC236}">
                <a16:creationId xmlns:a16="http://schemas.microsoft.com/office/drawing/2014/main" id="{CC8EEF6B-1368-4C05-B280-4EBE54307B14}"/>
              </a:ext>
            </a:extLst>
          </p:cNvPr>
          <p:cNvSpPr/>
          <p:nvPr/>
        </p:nvSpPr>
        <p:spPr>
          <a:xfrm>
            <a:off x="7439389" y="6055415"/>
            <a:ext cx="4222524" cy="681397"/>
          </a:xfrm>
          <a:prstGeom prst="wedgeRoundRectCallout">
            <a:avLst>
              <a:gd name="adj1" fmla="val -83292"/>
              <a:gd name="adj2" fmla="val 31948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Listovat můžete i pomocí tlačítka „Další strana“, které je umístěno na konci každé záložky.</a:t>
            </a:r>
          </a:p>
        </p:txBody>
      </p:sp>
      <p:sp>
        <p:nvSpPr>
          <p:cNvPr id="10" name="Řečová bublina: oválný bublinový popisek 6">
            <a:extLst>
              <a:ext uri="{FF2B5EF4-FFF2-40B4-BE49-F238E27FC236}">
                <a16:creationId xmlns:a16="http://schemas.microsoft.com/office/drawing/2014/main" id="{6250AFAC-AB7F-423F-9828-2296C893586D}"/>
              </a:ext>
            </a:extLst>
          </p:cNvPr>
          <p:cNvSpPr/>
          <p:nvPr/>
        </p:nvSpPr>
        <p:spPr>
          <a:xfrm>
            <a:off x="7045735" y="1815548"/>
            <a:ext cx="4324629" cy="1292965"/>
          </a:xfrm>
          <a:prstGeom prst="wedgeEllipseCallout">
            <a:avLst>
              <a:gd name="adj1" fmla="val -78825"/>
              <a:gd name="adj2" fmla="val 725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Zadejte číslo účtu, který máte zřízen u </a:t>
            </a:r>
            <a:r>
              <a:rPr lang="cs-CZ" sz="1400" b="1" dirty="0">
                <a:solidFill>
                  <a:schemeClr val="tx1"/>
                </a:solidFill>
                <a:latin typeface="Book Antiqua" panose="02040602050305030304" pitchFamily="18" charset="0"/>
              </a:rPr>
              <a:t>ČESKÉ NÁRODNÍ BANKY </a:t>
            </a:r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(vyjma vodohospodářských společností).</a:t>
            </a:r>
            <a:endParaRPr lang="cs-CZ" sz="14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Zaoblený obdélníkový bublinový popisek 3">
            <a:extLst>
              <a:ext uri="{FF2B5EF4-FFF2-40B4-BE49-F238E27FC236}">
                <a16:creationId xmlns:a16="http://schemas.microsoft.com/office/drawing/2014/main" id="{010C3BFC-F910-40A7-B511-6E54B9417038}"/>
              </a:ext>
            </a:extLst>
          </p:cNvPr>
          <p:cNvSpPr/>
          <p:nvPr/>
        </p:nvSpPr>
        <p:spPr>
          <a:xfrm>
            <a:off x="6778797" y="3860173"/>
            <a:ext cx="4494254" cy="1493706"/>
          </a:xfrm>
          <a:prstGeom prst="wedgeRoundRectCallout">
            <a:avLst>
              <a:gd name="adj1" fmla="val -68016"/>
              <a:gd name="adj2" fmla="val -35938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případě, že jste použili námi doporučované tlačítko „</a:t>
            </a:r>
            <a:r>
              <a:rPr lang="cs-CZ" sz="1400" b="1" dirty="0">
                <a:solidFill>
                  <a:schemeClr val="tx1"/>
                </a:solidFill>
                <a:latin typeface="Book Antiqua" panose="02040602050305030304" pitchFamily="18" charset="0"/>
              </a:rPr>
              <a:t>Načti z ARES“</a:t>
            </a:r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 – vyplnila se automaticky ve správném tvaru položka „Adresa sídla žadatele“, a to údaji z Administrativního registru ekonomických subjektů MF.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9B1DF0-B531-43DB-91A2-1899C9E58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50" y="0"/>
            <a:ext cx="19240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9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89B94-C9B1-4714-8DAD-8CD2B816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774" y="134080"/>
            <a:ext cx="5135322" cy="549274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latin typeface="Book Antiqua" panose="02040602050305030304" pitchFamily="18" charset="0"/>
              </a:rPr>
              <a:t>Záložka „Oblasti podpory“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AB0C6B-1519-468B-B158-9B1A41363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036"/>
            <a:ext cx="8318652" cy="6161964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F247F92F-4398-44B5-927C-4B36A7DB60E8}"/>
              </a:ext>
            </a:extLst>
          </p:cNvPr>
          <p:cNvSpPr/>
          <p:nvPr/>
        </p:nvSpPr>
        <p:spPr>
          <a:xfrm>
            <a:off x="9181370" y="1974215"/>
            <a:ext cx="2719083" cy="171431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Vyberte oblast podpory dle velikosti obce a zaškrtněte ji – dále se pak zobrazí další nabídka podoblastí, která se bude následně konkretizovat.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6174B51-A3D5-4C27-9312-895F5373EDAB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8318652" y="2729948"/>
            <a:ext cx="862718" cy="1014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8D66AF8-FC7D-4CD8-80DD-8C6E3439C1F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8318652" y="2831371"/>
            <a:ext cx="862718" cy="5976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C440B0F4-9B71-46E8-B648-9604C39598A7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8318652" y="2831371"/>
            <a:ext cx="862718" cy="13165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059F6DCD-CEC2-4CDB-B1C8-27697B668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485775"/>
          </a:xfrm>
          <a:prstGeom prst="rect">
            <a:avLst/>
          </a:prstGeom>
        </p:spPr>
      </p:pic>
      <p:sp>
        <p:nvSpPr>
          <p:cNvPr id="11" name="Řečová bublina: obdélníkový bublinový popisek 10">
            <a:extLst>
              <a:ext uri="{FF2B5EF4-FFF2-40B4-BE49-F238E27FC236}">
                <a16:creationId xmlns:a16="http://schemas.microsoft.com/office/drawing/2014/main" id="{CD0AADCD-9771-4C0F-8BB4-E5D5C998313F}"/>
              </a:ext>
            </a:extLst>
          </p:cNvPr>
          <p:cNvSpPr/>
          <p:nvPr/>
        </p:nvSpPr>
        <p:spPr>
          <a:xfrm>
            <a:off x="8587409" y="4441610"/>
            <a:ext cx="3313043" cy="2078460"/>
          </a:xfrm>
          <a:prstGeom prst="wedgeRectCallout">
            <a:avLst>
              <a:gd name="adj1" fmla="val -21583"/>
              <a:gd name="adj2" fmla="val 50015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Book Antiqua" panose="02040602050305030304" pitchFamily="18" charset="0"/>
              </a:rPr>
              <a:t>POZOR!</a:t>
            </a:r>
          </a:p>
          <a:p>
            <a:pPr algn="just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případě, že realizace akce probíhá na katastrálním území více obcí, stanoví se dotace podle nejmenší obce, která má nejmenší počet trvale hlášených obyvatel. V tomto případě vyberte oblast podpory dle velikosti nejmenší obce ve které bude realizaci probíhat.</a:t>
            </a:r>
          </a:p>
        </p:txBody>
      </p:sp>
    </p:spTree>
    <p:extLst>
      <p:ext uri="{BB962C8B-B14F-4D97-AF65-F5344CB8AC3E}">
        <p14:creationId xmlns:p14="http://schemas.microsoft.com/office/powerpoint/2010/main" val="377345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F2AB6-7FFC-4880-94B3-C7E485A3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14" y="107809"/>
            <a:ext cx="8516203" cy="683354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latin typeface="Book Antiqua" panose="02040602050305030304" pitchFamily="18" charset="0"/>
              </a:rPr>
              <a:t>Záložka „Oblasti podpory“ (kanalizace a ČOV)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2DCE14-979F-4C27-9C7E-ABF7A29AA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" y="791163"/>
            <a:ext cx="8048625" cy="299085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B89519AA-DDB4-4B19-A780-FE4CA7EF0AA5}"/>
              </a:ext>
            </a:extLst>
          </p:cNvPr>
          <p:cNvSpPr/>
          <p:nvPr/>
        </p:nvSpPr>
        <p:spPr>
          <a:xfrm>
            <a:off x="9090991" y="1414967"/>
            <a:ext cx="2805373" cy="1248720"/>
          </a:xfrm>
          <a:prstGeom prst="wedgeRoundRectCallout">
            <a:avLst>
              <a:gd name="adj1" fmla="val -83977"/>
              <a:gd name="adj2" fmla="val 13384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Vyberte si u podprogramu příslušný účel budované infrastruktury nebo jejich kombinaci.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692F09B-9358-48D7-94DB-4EC5B4BE1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7" y="3782013"/>
            <a:ext cx="6228241" cy="2722728"/>
          </a:xfrm>
          <a:prstGeom prst="rect">
            <a:avLst/>
          </a:prstGeom>
        </p:spPr>
      </p:pic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7B78B980-ED9D-4E77-BA3B-951C236D339F}"/>
              </a:ext>
            </a:extLst>
          </p:cNvPr>
          <p:cNvSpPr/>
          <p:nvPr/>
        </p:nvSpPr>
        <p:spPr>
          <a:xfrm>
            <a:off x="7602653" y="4791243"/>
            <a:ext cx="3847225" cy="509628"/>
          </a:xfrm>
          <a:prstGeom prst="wedgeRoundRectCallout">
            <a:avLst>
              <a:gd name="adj1" fmla="val -70744"/>
              <a:gd name="adj2" fmla="val 3278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Následně vyplňte parametry akce.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F9BBAA-1620-49B8-BB8F-C0EE65783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0"/>
            <a:ext cx="22860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1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6BE66-39F8-446B-A59E-1CCE65F6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629" y="187498"/>
            <a:ext cx="6964908" cy="59810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latin typeface="Book Antiqua" panose="02040602050305030304" pitchFamily="18" charset="0"/>
              </a:rPr>
              <a:t>Záložka „Oblasti podpory“ (vodovod)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FD6DBD-4E95-458D-916B-ECC79C450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991"/>
            <a:ext cx="7743825" cy="17335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F8C3546-D2AA-473E-9E62-20E247713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33" y="2779017"/>
            <a:ext cx="6960358" cy="4036855"/>
          </a:xfrm>
          <a:prstGeom prst="rect">
            <a:avLst/>
          </a:prstGeom>
        </p:spPr>
      </p:pic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156849E1-E598-471C-A2BD-8B028668CF17}"/>
              </a:ext>
            </a:extLst>
          </p:cNvPr>
          <p:cNvSpPr/>
          <p:nvPr/>
        </p:nvSpPr>
        <p:spPr>
          <a:xfrm>
            <a:off x="8820016" y="1143954"/>
            <a:ext cx="2778605" cy="1383624"/>
          </a:xfrm>
          <a:prstGeom prst="wedgeRoundRectCallout">
            <a:avLst>
              <a:gd name="adj1" fmla="val -77310"/>
              <a:gd name="adj2" fmla="val 20615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Vyberte si u podprogramu příslušný účel budované infrastruktury nebo jejich kombinaci.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3F52FBBC-D5BE-4F8D-8D92-7D055FB133C9}"/>
              </a:ext>
            </a:extLst>
          </p:cNvPr>
          <p:cNvSpPr/>
          <p:nvPr/>
        </p:nvSpPr>
        <p:spPr>
          <a:xfrm>
            <a:off x="8253037" y="4224406"/>
            <a:ext cx="3547230" cy="466864"/>
          </a:xfrm>
          <a:prstGeom prst="wedgeRoundRectCallout">
            <a:avLst>
              <a:gd name="adj1" fmla="val -69681"/>
              <a:gd name="adj2" fmla="val 15504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Následně vyplňte parametry akce.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37D02E-22A2-4619-9957-CF41A7B8E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0"/>
            <a:ext cx="22860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1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EFE4CF57-401E-4D74-A81A-BB3AFE2AC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2" y="615120"/>
            <a:ext cx="5448546" cy="62428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71D709-F6E0-4927-8986-A6DD3AD1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26" y="90719"/>
            <a:ext cx="3815687" cy="433681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„Přílohy“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B5EF6DC0-B05B-4354-A4C6-38D9D4D936E4}"/>
              </a:ext>
            </a:extLst>
          </p:cNvPr>
          <p:cNvSpPr/>
          <p:nvPr/>
        </p:nvSpPr>
        <p:spPr>
          <a:xfrm>
            <a:off x="5777948" y="2955235"/>
            <a:ext cx="6303450" cy="1683026"/>
          </a:xfrm>
          <a:prstGeom prst="wedgeRoundRectCallout">
            <a:avLst>
              <a:gd name="adj1" fmla="val -16562"/>
              <a:gd name="adj2" fmla="val -43001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Jakmile je u přílohy vyznačen </a:t>
            </a:r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„!“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jedná se o </a:t>
            </a:r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povinnou přílohu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. </a:t>
            </a:r>
          </a:p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Přílohy, které se dají vložit v elektronické podobě </a:t>
            </a:r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netiskněte. </a:t>
            </a:r>
            <a:endParaRPr lang="cs-CZ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K žádosti přiložíte přílohy, které je možné poslat pouze v listinné podobě.</a:t>
            </a:r>
          </a:p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Bez vložení požadovaných příloh nelze odeslat žádost.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B48CADD-39F5-4C3B-8C67-0AC0B40CC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658" y="1696278"/>
            <a:ext cx="516568" cy="59022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Zaoblený obdélník 28">
            <a:extLst>
              <a:ext uri="{FF2B5EF4-FFF2-40B4-BE49-F238E27FC236}">
                <a16:creationId xmlns:a16="http://schemas.microsoft.com/office/drawing/2014/main" id="{66DB0699-5D9B-461E-880C-BE124607FD6E}"/>
              </a:ext>
            </a:extLst>
          </p:cNvPr>
          <p:cNvSpPr/>
          <p:nvPr/>
        </p:nvSpPr>
        <p:spPr>
          <a:xfrm>
            <a:off x="6632854" y="648192"/>
            <a:ext cx="3116904" cy="433681"/>
          </a:xfrm>
          <a:prstGeom prst="wedgeRoundRectCallout">
            <a:avLst>
              <a:gd name="adj1" fmla="val -81132"/>
              <a:gd name="adj2" fmla="val -26329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Maximální velikost příloh je 10 MB.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A4D7EDC-A505-4E8E-97AC-AEFF3D85FF9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8719832" y="2286500"/>
            <a:ext cx="20110" cy="66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Obrázek 18">
            <a:extLst>
              <a:ext uri="{FF2B5EF4-FFF2-40B4-BE49-F238E27FC236}">
                <a16:creationId xmlns:a16="http://schemas.microsoft.com/office/drawing/2014/main" id="{1D4305CA-6F37-403C-AB34-BD7499662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875" y="0"/>
            <a:ext cx="2096125" cy="4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72925-67D0-4725-949D-97C7DBE6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151" y="276638"/>
            <a:ext cx="4470779" cy="590255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„Přehled výdajů“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86090E-3D86-4CE7-A2A6-F8E486A1C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28" y="1134191"/>
            <a:ext cx="8761905" cy="5723809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0DC42A7-DE4B-41CA-8ED3-DD2927360FEB}"/>
              </a:ext>
            </a:extLst>
          </p:cNvPr>
          <p:cNvSpPr/>
          <p:nvPr/>
        </p:nvSpPr>
        <p:spPr>
          <a:xfrm>
            <a:off x="9475305" y="866893"/>
            <a:ext cx="2552468" cy="1399229"/>
          </a:xfrm>
          <a:prstGeom prst="wedgeRoundRectCallout">
            <a:avLst>
              <a:gd name="adj1" fmla="val -74907"/>
              <a:gd name="adj2" fmla="val 58419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Vyplňte hodnoty dle jednotlivých vysvětlivek označených * pod tabulkou.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D1483A6-BB36-41F1-A925-A97AE91A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955" y="0"/>
            <a:ext cx="2034045" cy="4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08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817D0-8061-4BF2-9CBD-608751B1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804" y="0"/>
            <a:ext cx="3788391" cy="63353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latin typeface="Book Antiqua" panose="02040602050305030304" pitchFamily="18" charset="0"/>
              </a:rPr>
              <a:t>Záložka „Hodnocení“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4585D3E-2164-441F-97B4-CEBE9EB0C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9" y="633530"/>
            <a:ext cx="6040431" cy="622447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830DD9F3-8BA0-4C46-80D2-C3269C46523D}"/>
              </a:ext>
            </a:extLst>
          </p:cNvPr>
          <p:cNvSpPr/>
          <p:nvPr/>
        </p:nvSpPr>
        <p:spPr>
          <a:xfrm>
            <a:off x="8188779" y="1569051"/>
            <a:ext cx="3420125" cy="1227158"/>
          </a:xfrm>
          <a:prstGeom prst="wedgeRoundRectCallout">
            <a:avLst>
              <a:gd name="adj1" fmla="val -74736"/>
              <a:gd name="adj2" fmla="val 20613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Vyplňte jednotlivá pole.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Jakmile je u přílohy vyznačen „!“ jedná se o povinnou přílohu. 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C067C9-E3F1-4D2A-B580-5CF40BC59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89" y="0"/>
            <a:ext cx="2154611" cy="4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6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B5AC7DC-3635-410F-B0E5-989C4FAB0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848156" cy="6858000"/>
          </a:xfrm>
          <a:prstGeom prst="rect">
            <a:avLst/>
          </a:prstGeom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7CD78D43-FA7E-4A03-ABAA-06D0DF7E8DE3}"/>
              </a:ext>
            </a:extLst>
          </p:cNvPr>
          <p:cNvSpPr/>
          <p:nvPr/>
        </p:nvSpPr>
        <p:spPr>
          <a:xfrm>
            <a:off x="6857171" y="724314"/>
            <a:ext cx="5043281" cy="3352800"/>
          </a:xfrm>
          <a:prstGeom prst="wedgeRoundRectCallout">
            <a:avLst>
              <a:gd name="adj1" fmla="val -62003"/>
              <a:gd name="adj2" fmla="val -36797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u="sng" dirty="0">
                <a:solidFill>
                  <a:schemeClr val="tx1"/>
                </a:solidFill>
                <a:latin typeface="Book Antiqua" panose="02040602050305030304" pitchFamily="18" charset="0"/>
              </a:rPr>
              <a:t>Neuznatelnými náklady se rozumí</a:t>
            </a:r>
          </a:p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např. náklady na přípravu a zabezpečení akce, projektovou dokumentaci, rekonstrukci a opravy vodovodních řadů či stok, náklady na zainvestování pozemků, náklady na vodovodní a kanalizační přípojky, náklady na domovní čerpací stanice (DČS) včetně výtlaku z DČS, náklady na řady vedoucí k rekreační zástavbě a objektům nesloužícím k trvalému bydlení, náklady na dešťovou kanalizaci, jiné neuznatelné náklady, rezervy, apod.).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DF9A87D-A2B6-420E-8625-82FA8399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091" y="-1"/>
            <a:ext cx="2102910" cy="397565"/>
          </a:xfrm>
          <a:prstGeom prst="rect">
            <a:avLst/>
          </a:prstGeo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E4157401-5BAE-4B39-8F5B-0C001D8E72A8}"/>
              </a:ext>
            </a:extLst>
          </p:cNvPr>
          <p:cNvSpPr/>
          <p:nvPr/>
        </p:nvSpPr>
        <p:spPr>
          <a:xfrm>
            <a:off x="6983066" y="4403864"/>
            <a:ext cx="3106025" cy="1268066"/>
          </a:xfrm>
          <a:prstGeom prst="wedgeRoundRectCallout">
            <a:avLst>
              <a:gd name="adj1" fmla="val -81770"/>
              <a:gd name="adj2" fmla="val -31422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Pokud realizace probíhá ve více obcích, uvede se součet za všechny obce.</a:t>
            </a:r>
          </a:p>
        </p:txBody>
      </p:sp>
    </p:spTree>
    <p:extLst>
      <p:ext uri="{BB962C8B-B14F-4D97-AF65-F5344CB8AC3E}">
        <p14:creationId xmlns:p14="http://schemas.microsoft.com/office/powerpoint/2010/main" val="1940759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B74E1F5-B78D-4C6E-97E7-F45F8BF9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0139" cy="6858000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86CE787C-576E-4315-8B75-449F0276860A}"/>
              </a:ext>
            </a:extLst>
          </p:cNvPr>
          <p:cNvSpPr/>
          <p:nvPr/>
        </p:nvSpPr>
        <p:spPr>
          <a:xfrm>
            <a:off x="6822182" y="3283226"/>
            <a:ext cx="3212402" cy="970721"/>
          </a:xfrm>
          <a:prstGeom prst="wedgeRoundRectCallout">
            <a:avLst>
              <a:gd name="adj1" fmla="val -76171"/>
              <a:gd name="adj2" fmla="val 3128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Vyplňte jednotlivá pole.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Jakmile je u přílohy vyznačen „!“ jedná se o povinnou přílohu.  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6B9B7CFF-D170-4EE6-9585-60E9E8DC56A4}"/>
              </a:ext>
            </a:extLst>
          </p:cNvPr>
          <p:cNvSpPr/>
          <p:nvPr/>
        </p:nvSpPr>
        <p:spPr>
          <a:xfrm>
            <a:off x="5965654" y="485775"/>
            <a:ext cx="2462729" cy="1421294"/>
          </a:xfrm>
          <a:prstGeom prst="wedgeRoundRectCallout">
            <a:avLst>
              <a:gd name="adj1" fmla="val -49535"/>
              <a:gd name="adj2" fmla="val 21194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V této fázi není nutné mít realizované výběrové řízení ani mít uzavřenou Smlouvu o dílo.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0EE209E0-8D17-42E5-A7A1-6107A7714DF8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035826" y="304800"/>
            <a:ext cx="929828" cy="8916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0E08B30-6523-4FE1-AD5F-C85D29F76917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287618" y="1196422"/>
            <a:ext cx="678036" cy="6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4B3B73CD-DCA4-4E1C-9DFC-EA10BDCAC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817" y="-1"/>
            <a:ext cx="1962717" cy="4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0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F2F4D-0D5C-45F2-9481-60E08F3D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19393"/>
            <a:ext cx="2928730" cy="578965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latin typeface="Book Antiqua" panose="02040602050305030304" pitchFamily="18" charset="0"/>
              </a:rPr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8DC49-B69A-4829-BF0D-3D898B30B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5" y="1216410"/>
            <a:ext cx="12101015" cy="595964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dirty="0">
                <a:latin typeface="Book Antiqua" panose="02040602050305030304" pitchFamily="18" charset="0"/>
              </a:rPr>
              <a:t>Výzva včetně Pravidel programu 129 410 jsou i s přílohami v editovatelné podobě zveřejněna na:</a:t>
            </a:r>
          </a:p>
          <a:p>
            <a:pPr marL="0" indent="0" algn="ctr">
              <a:buNone/>
            </a:pPr>
            <a:r>
              <a:rPr lang="cs-CZ" sz="2800" b="1" dirty="0">
                <a:solidFill>
                  <a:srgbClr val="0070C0"/>
                </a:solidFill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http://eagri.cz/public/web/mze/voda/dotace-ve-vh/vodovody-a-kanalizace/</a:t>
            </a:r>
            <a:endParaRPr lang="cs-CZ" sz="28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cs-CZ" sz="2800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latin typeface="Book Antiqua" panose="02040602050305030304" pitchFamily="18" charset="0"/>
              </a:rPr>
              <a:t>Žádosti jsou přijímány pouze elektronickou cestou </a:t>
            </a:r>
            <a:r>
              <a:rPr lang="cs-CZ" sz="2800" dirty="0">
                <a:latin typeface="Book Antiqua" panose="02040602050305030304" pitchFamily="18" charset="0"/>
              </a:rPr>
              <a:t>na internetových stránkách Jednotného dotačního portálu RISPF pod záštitou MF </a:t>
            </a:r>
            <a:r>
              <a:rPr lang="cs-CZ" sz="2400" dirty="0">
                <a:latin typeface="Book Antiqua" panose="02040602050305030304" pitchFamily="18" charset="0"/>
              </a:rPr>
              <a:t>(dále jen portál)</a:t>
            </a:r>
            <a:r>
              <a:rPr lang="cs-CZ" sz="2800" dirty="0">
                <a:latin typeface="Book Antiqua" panose="0204060205030503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cs-CZ" sz="2800" b="1" dirty="0">
                <a:latin typeface="Book Antiqua" panose="02040602050305030304" pitchFamily="18" charset="0"/>
                <a:hlinkClick r:id="rId3"/>
              </a:rPr>
              <a:t>https://isprofin.mfcr.cz/rispf</a:t>
            </a:r>
            <a:endParaRPr lang="cs-CZ" sz="2800" b="1" dirty="0"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600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600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26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Zahájení a ukončení elektronických žádostí v portálu, včetně následného zaslání na Ministerstvo zemědělství:</a:t>
            </a:r>
            <a:endParaRPr lang="cs-CZ" sz="26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</a:pPr>
            <a:endParaRPr lang="cs-CZ" dirty="0"/>
          </a:p>
          <a:p>
            <a:pPr>
              <a:spcBef>
                <a:spcPts val="0"/>
              </a:spcBef>
            </a:pPr>
            <a:r>
              <a:rPr lang="cs-CZ" sz="2600" b="1" dirty="0">
                <a:latin typeface="Book Antiqua" panose="02040602050305030304" pitchFamily="18" charset="0"/>
              </a:rPr>
              <a:t>Zahájení:</a:t>
            </a:r>
            <a:r>
              <a:rPr lang="cs-CZ" sz="2600" dirty="0">
                <a:latin typeface="Book Antiqua" panose="02040602050305030304" pitchFamily="18" charset="0"/>
              </a:rPr>
              <a:t> 1. 4. 2021</a:t>
            </a:r>
          </a:p>
          <a:p>
            <a:pPr>
              <a:spcBef>
                <a:spcPts val="0"/>
              </a:spcBef>
            </a:pPr>
            <a:endParaRPr lang="cs-CZ" sz="2600" dirty="0"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2600" b="1" dirty="0">
                <a:latin typeface="Book Antiqua" panose="02040602050305030304" pitchFamily="18" charset="0"/>
              </a:rPr>
              <a:t>Ukončení: </a:t>
            </a:r>
            <a:r>
              <a:rPr lang="cs-CZ" sz="2600" dirty="0">
                <a:latin typeface="Book Antiqua" panose="02040602050305030304" pitchFamily="18" charset="0"/>
              </a:rPr>
              <a:t>30. 9. 2021 nebo do vyčerpání alokace </a:t>
            </a:r>
            <a:r>
              <a:rPr lang="cs-CZ" sz="1900" i="1" dirty="0">
                <a:latin typeface="Book Antiqua" panose="02040602050305030304" pitchFamily="18" charset="0"/>
              </a:rPr>
              <a:t>(alokace je vyhlášená ve výši 1500 mil. Kč)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cs-CZ" sz="1900" i="1" dirty="0">
                <a:latin typeface="Book Antiqua" panose="02040602050305030304" pitchFamily="18" charset="0"/>
              </a:rPr>
              <a:t>Veškeré vyplněné kolonky či checkboxy (zaškrtávací pole) jsou v této prezentaci uvedeny pouze jako příkladové !!!</a:t>
            </a:r>
          </a:p>
        </p:txBody>
      </p:sp>
    </p:spTree>
    <p:extLst>
      <p:ext uri="{BB962C8B-B14F-4D97-AF65-F5344CB8AC3E}">
        <p14:creationId xmlns:p14="http://schemas.microsoft.com/office/powerpoint/2010/main" val="1614402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5AEC622-EB3E-4238-AFF0-FC8849B75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294"/>
            <a:ext cx="7998308" cy="3794181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2D1EEFED-BF5A-4DC1-AC64-C729BAEB7E77}"/>
              </a:ext>
            </a:extLst>
          </p:cNvPr>
          <p:cNvSpPr/>
          <p:nvPr/>
        </p:nvSpPr>
        <p:spPr>
          <a:xfrm>
            <a:off x="4336619" y="5274366"/>
            <a:ext cx="3661689" cy="1338470"/>
          </a:xfrm>
          <a:prstGeom prst="wedgeRoundRectCallout">
            <a:avLst>
              <a:gd name="adj1" fmla="val -65727"/>
              <a:gd name="adj2" fmla="val -122675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Jedná se o IČME  stávající infrastruktury, u které dojde v rámci předkládaného projektu k modernizaci, technickému zhodnocení, intenzifikaci, zkapacitnění apod.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06AA0E0-CD4A-4B2B-9899-FCBB0C007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277" y="-1"/>
            <a:ext cx="1962723" cy="397565"/>
          </a:xfrm>
          <a:prstGeom prst="rect">
            <a:avLst/>
          </a:prstGeom>
        </p:spPr>
      </p:pic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89279545-DB2E-4672-A08F-C61DD19E8BDC}"/>
              </a:ext>
            </a:extLst>
          </p:cNvPr>
          <p:cNvSpPr/>
          <p:nvPr/>
        </p:nvSpPr>
        <p:spPr>
          <a:xfrm>
            <a:off x="8494831" y="3382618"/>
            <a:ext cx="3379117" cy="2988365"/>
          </a:xfrm>
          <a:prstGeom prst="wedgeRoundRectCallout">
            <a:avLst>
              <a:gd name="adj1" fmla="val -88942"/>
              <a:gd name="adj2" fmla="val -46232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Povinnost zpracovat a realizovat PFO vodovodů a kanalizací je legislativně předepsán zákonem 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č. 274/2001 Sb., o vodovodech a kanalizacích pro veřejnou potřebu, ve znění pozdějších předpisů. Obsah PFO včetně pravidel pro jeho zpracování je stanoven prováděcím právním předpisem k uvedenému zákonu, kterým je vyhláška č. 428/2001 Sb.</a:t>
            </a: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63A470BA-E9D3-4C44-8CB7-1D55FF949B6B}"/>
              </a:ext>
            </a:extLst>
          </p:cNvPr>
          <p:cNvSpPr/>
          <p:nvPr/>
        </p:nvSpPr>
        <p:spPr>
          <a:xfrm>
            <a:off x="8464692" y="695740"/>
            <a:ext cx="3409256" cy="2382077"/>
          </a:xfrm>
          <a:prstGeom prst="wedgeRoundRectCallout">
            <a:avLst>
              <a:gd name="adj1" fmla="val -81532"/>
              <a:gd name="adj2" fmla="val 21189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>
                <a:solidFill>
                  <a:schemeClr val="tx1"/>
                </a:solidFill>
                <a:latin typeface="Book Antiqua" panose="02040602050305030304" pitchFamily="18" charset="0"/>
              </a:rPr>
              <a:t>Vybrané údaje majetkové evidence (VÚME) mají povinnost každoročně předávat vlastníci na příslušné vodoprávní úřady v souladu s ustanovením § 5 odst. 3 zákona o vodovodech a kanalizacích. Následně jsou data předávána vodoprávními úřady na Ministerstvo zemědělství.</a:t>
            </a:r>
            <a:endParaRPr lang="cs-CZ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31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F5E896-7DF8-4047-A044-AF0FF1DD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13" y="39972"/>
            <a:ext cx="4661848" cy="713048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„Výše dotace“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BACFD9E-136D-451A-82A2-346699227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722790"/>
            <a:ext cx="8695238" cy="6095238"/>
          </a:xfrm>
          <a:prstGeom prst="rect">
            <a:avLst/>
          </a:prstGeom>
        </p:spPr>
      </p:pic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314C3959-DCCB-4D5F-9503-07897904B6CE}"/>
              </a:ext>
            </a:extLst>
          </p:cNvPr>
          <p:cNvSpPr/>
          <p:nvPr/>
        </p:nvSpPr>
        <p:spPr>
          <a:xfrm>
            <a:off x="9000039" y="918265"/>
            <a:ext cx="2741388" cy="1535912"/>
          </a:xfrm>
          <a:prstGeom prst="wedgeRoundRectCallout">
            <a:avLst>
              <a:gd name="adj1" fmla="val -50663"/>
              <a:gd name="adj2" fmla="val 113700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Na základě způsobilých výdajů dojde </a:t>
            </a:r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automaticky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k výpočtu výše dotace. 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Zde již nic nevyplňujete!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EE3C1B-2DA3-4833-8A58-8143E2C290E4}"/>
              </a:ext>
            </a:extLst>
          </p:cNvPr>
          <p:cNvSpPr txBox="1"/>
          <p:nvPr/>
        </p:nvSpPr>
        <p:spPr>
          <a:xfrm>
            <a:off x="6096000" y="1250307"/>
            <a:ext cx="2120348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Ukázka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C7B91B-EC76-4F2F-A8E9-AB94ADFDA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915" y="-1"/>
            <a:ext cx="2054085" cy="410817"/>
          </a:xfrm>
          <a:prstGeom prst="rect">
            <a:avLst/>
          </a:prstGeo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29B9921C-CD20-4EC4-BB58-3B746F1A50BC}"/>
              </a:ext>
            </a:extLst>
          </p:cNvPr>
          <p:cNvSpPr/>
          <p:nvPr/>
        </p:nvSpPr>
        <p:spPr>
          <a:xfrm>
            <a:off x="8986788" y="4219243"/>
            <a:ext cx="3099195" cy="2088791"/>
          </a:xfrm>
          <a:prstGeom prst="wedgeRoundRectCallout">
            <a:avLst>
              <a:gd name="adj1" fmla="val -23885"/>
              <a:gd name="adj2" fmla="val 49181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Odesláním žádosti žadatel potvrzuje, že disponuje dostatečnými finančními prostředky na zajištění vlastních zdrojů (rozdíl mezi celkovými náklady a požadovanou výší podpory).</a:t>
            </a:r>
          </a:p>
        </p:txBody>
      </p:sp>
    </p:spTree>
    <p:extLst>
      <p:ext uri="{BB962C8B-B14F-4D97-AF65-F5344CB8AC3E}">
        <p14:creationId xmlns:p14="http://schemas.microsoft.com/office/powerpoint/2010/main" val="26782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A6E59-FD44-4440-899C-F5A2CA0A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81" y="30707"/>
            <a:ext cx="5021723" cy="672105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latin typeface="Book Antiqua" panose="02040602050305030304" pitchFamily="18" charset="0"/>
              </a:rPr>
              <a:t>Záložka „Náhled žádosti“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7BBD60-9439-4CC7-8C5E-70B67C5FF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5" y="672105"/>
            <a:ext cx="6179193" cy="6185895"/>
          </a:xfrm>
          <a:prstGeom prst="rect">
            <a:avLst/>
          </a:prstGeo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806FA1C7-BACB-4586-8F91-E36CF6C3C2C3}"/>
              </a:ext>
            </a:extLst>
          </p:cNvPr>
          <p:cNvSpPr/>
          <p:nvPr/>
        </p:nvSpPr>
        <p:spPr>
          <a:xfrm>
            <a:off x="7079292" y="1101464"/>
            <a:ext cx="4825572" cy="2450119"/>
          </a:xfrm>
          <a:prstGeom prst="wedgeRoundRectCallout">
            <a:avLst>
              <a:gd name="adj1" fmla="val -66336"/>
              <a:gd name="adj2" fmla="val 14945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Na další stránce je zobrazen náhled žádosti. Zde je možnost zkontrolovat chyby. Pro případnou opravu chyb je možné se v navigačním okénku vpravo vrátit zpět k libovolné části formuláře.</a:t>
            </a:r>
          </a:p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Ve spodní části náhledu se nachází čestné prohlášení, souhlas se zpracováním osobních údajů a ostatní ujednání.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643478-21C4-4DCE-8623-158E27C4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816" y="0"/>
            <a:ext cx="2059183" cy="3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1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BB07D-0DCC-4B6D-AD08-86EF2228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352" y="96026"/>
            <a:ext cx="5207721" cy="576571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„Odeslání žádosti“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A2092F7-7348-4C40-900D-DC7B34A1D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3429" cy="6858000"/>
          </a:xfrm>
          <a:prstGeom prst="rect">
            <a:avLst/>
          </a:prstGeom>
        </p:spPr>
      </p:pic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9F266BA2-5AC9-4537-B072-77930BF8BC2F}"/>
              </a:ext>
            </a:extLst>
          </p:cNvPr>
          <p:cNvSpPr/>
          <p:nvPr/>
        </p:nvSpPr>
        <p:spPr>
          <a:xfrm>
            <a:off x="6983896" y="2194947"/>
            <a:ext cx="4843429" cy="3114990"/>
          </a:xfrm>
          <a:prstGeom prst="wedgeRoundRectCallout">
            <a:avLst>
              <a:gd name="adj1" fmla="val -86846"/>
              <a:gd name="adj2" fmla="val 43574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Po kliknutí na další stránku se dostanete 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do závěrečné části vyplňování žádosti.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Zde je potřeba zaškrtnout prohlášení o tom, že uvedené údaje jsou pravdivé, úplné a nezkreslené. Po zaškrtnutí se objeví ještě prohlášení, že jste vlastníkem bankovního účtu, a že uvedené bankovní spojení je zadáno správně a úplně.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Po zaškrtnutí obou polí se objeví tlačítko „Odeslat žádost“ a je automaticky před-vyplněno požadované pracoviště.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884F00-EBB4-4DCB-A826-52D87B70E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073" y="-1"/>
            <a:ext cx="2042927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34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DFE3C-53EF-4320-B81A-2912BFCE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151" y="254849"/>
            <a:ext cx="4943900" cy="617514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„Odeslání žádosti“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95C77F-8AE4-4827-B0A5-624E84898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1" y="1157948"/>
            <a:ext cx="6976662" cy="1937536"/>
          </a:xfrm>
          <a:prstGeom prst="rect">
            <a:avLst/>
          </a:prstGeom>
        </p:spPr>
      </p:pic>
      <p:sp>
        <p:nvSpPr>
          <p:cNvPr id="8" name="Zaoblený obdélníkový bublinový popisek 7">
            <a:extLst>
              <a:ext uri="{FF2B5EF4-FFF2-40B4-BE49-F238E27FC236}">
                <a16:creationId xmlns:a16="http://schemas.microsoft.com/office/drawing/2014/main" id="{00A4C2E7-9CAF-4620-B073-5B0B3B3A093A}"/>
              </a:ext>
            </a:extLst>
          </p:cNvPr>
          <p:cNvSpPr/>
          <p:nvPr/>
        </p:nvSpPr>
        <p:spPr>
          <a:xfrm>
            <a:off x="8079150" y="1624091"/>
            <a:ext cx="3808050" cy="1316558"/>
          </a:xfrm>
          <a:prstGeom prst="wedgeRoundRectCallout">
            <a:avLst>
              <a:gd name="adj1" fmla="val -69038"/>
              <a:gd name="adj2" fmla="val -36645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případě, že byla systémem v portále nalezena chyba, nahlásí Vám, kde je potřeba žádost opravit.</a:t>
            </a:r>
          </a:p>
        </p:txBody>
      </p:sp>
      <p:pic>
        <p:nvPicPr>
          <p:cNvPr id="9" name="Zástupný symbol pro obsah 5">
            <a:extLst>
              <a:ext uri="{FF2B5EF4-FFF2-40B4-BE49-F238E27FC236}">
                <a16:creationId xmlns:a16="http://schemas.microsoft.com/office/drawing/2014/main" id="{180AB05E-5CE9-46BF-865A-B1806B89AA9F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3" t="11468" r="31423" b="58016"/>
          <a:stretch/>
        </p:blipFill>
        <p:spPr bwMode="auto">
          <a:xfrm>
            <a:off x="229356" y="3600910"/>
            <a:ext cx="4278086" cy="2701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aoblený obdélníkový bublinový popisek 8">
            <a:extLst>
              <a:ext uri="{FF2B5EF4-FFF2-40B4-BE49-F238E27FC236}">
                <a16:creationId xmlns:a16="http://schemas.microsoft.com/office/drawing/2014/main" id="{1BC4D435-AD90-480C-81B6-30F3A6CB3352}"/>
              </a:ext>
            </a:extLst>
          </p:cNvPr>
          <p:cNvSpPr/>
          <p:nvPr/>
        </p:nvSpPr>
        <p:spPr>
          <a:xfrm>
            <a:off x="5782101" y="3917351"/>
            <a:ext cx="5976257" cy="2068285"/>
          </a:xfrm>
          <a:prstGeom prst="wedgeRoundRectCallout">
            <a:avLst>
              <a:gd name="adj1" fmla="val -64993"/>
              <a:gd name="adj2" fmla="val 16954"/>
              <a:gd name="adj3" fmla="val 16667"/>
            </a:avLst>
          </a:prstGeom>
          <a:solidFill>
            <a:schemeClr val="bg1"/>
          </a:solidFill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N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ež se žádost odešle, může se zobrazit upozornění s doplňujícími informacemi. Pro náš testovací příklad toto upozornění vypadá následovně. V případě: že  „</a:t>
            </a:r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Nepodařilo se najít kód RUIAN k adrese žadatele“ 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můžete bez problémů odeslat žádost tlačítkem „</a:t>
            </a:r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Ano, odeslat žádost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“.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Nenalezený Kód RUIAN není překážkou odeslání žádosti!!</a:t>
            </a:r>
            <a:endParaRPr lang="cs-CZ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6826695-3B08-4D19-941C-983D3EBE1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073" y="-1"/>
            <a:ext cx="2042927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0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E68ED-7FF3-427B-9D19-9B1A111A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81" y="137965"/>
            <a:ext cx="7950958" cy="617514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Záložka „Odeslání žádosti“ – závěrečná stránka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C692CB-1AFA-42EC-A0C6-6E1A013FE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14412"/>
            <a:ext cx="8284190" cy="3330757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A40AA9FB-2051-4B9A-A034-A4392D6928D1}"/>
              </a:ext>
            </a:extLst>
          </p:cNvPr>
          <p:cNvSpPr/>
          <p:nvPr/>
        </p:nvSpPr>
        <p:spPr>
          <a:xfrm>
            <a:off x="8687439" y="1289922"/>
            <a:ext cx="3043213" cy="2232456"/>
          </a:xfrm>
          <a:prstGeom prst="wedgeRoundRectCallout">
            <a:avLst>
              <a:gd name="adj1" fmla="val -20833"/>
              <a:gd name="adj2" fmla="val 49476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Pokud ve formuláři nebyla nalezena chyba, portál potvrdí úspěšné zaevidování žádosti, zobrazí se identifikační číslo žádosti a datum a čas odeslání. 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C83022D-2634-4358-81E5-5EF1DB8E666B}"/>
              </a:ext>
            </a:extLst>
          </p:cNvPr>
          <p:cNvCxnSpPr>
            <a:cxnSpLocks/>
          </p:cNvCxnSpPr>
          <p:nvPr/>
        </p:nvCxnSpPr>
        <p:spPr>
          <a:xfrm flipH="1" flipV="1">
            <a:off x="8165913" y="2241439"/>
            <a:ext cx="521526" cy="2456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CA31F44-9326-4102-9353-8047CD6573F1}"/>
              </a:ext>
            </a:extLst>
          </p:cNvPr>
          <p:cNvCxnSpPr>
            <a:cxnSpLocks/>
          </p:cNvCxnSpPr>
          <p:nvPr/>
        </p:nvCxnSpPr>
        <p:spPr>
          <a:xfrm flipH="1">
            <a:off x="8165913" y="2487121"/>
            <a:ext cx="521526" cy="2428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oblený obdélníkový bublinový popisek 11">
            <a:extLst>
              <a:ext uri="{FF2B5EF4-FFF2-40B4-BE49-F238E27FC236}">
                <a16:creationId xmlns:a16="http://schemas.microsoft.com/office/drawing/2014/main" id="{B301B3F1-EDF7-4898-9DDE-43809FB14EF4}"/>
              </a:ext>
            </a:extLst>
          </p:cNvPr>
          <p:cNvSpPr/>
          <p:nvPr/>
        </p:nvSpPr>
        <p:spPr>
          <a:xfrm>
            <a:off x="3419061" y="4686526"/>
            <a:ext cx="8666921" cy="2073902"/>
          </a:xfrm>
          <a:prstGeom prst="wedgeRoundRectCallout">
            <a:avLst>
              <a:gd name="adj1" fmla="val -58846"/>
              <a:gd name="adj2" fmla="val -52697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Vytištěnou a podepsanou žádost spolu s přílohami předkládanými při podání žádosti musí žadatel doručit na </a:t>
            </a:r>
            <a:r>
              <a:rPr lang="cs-CZ" sz="1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MZe</a:t>
            </a:r>
            <a:r>
              <a:rPr lang="cs-CZ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. Žádost lze doručit osobně na podatelnu </a:t>
            </a:r>
            <a:r>
              <a:rPr lang="cs-CZ" sz="1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MZe</a:t>
            </a:r>
            <a:r>
              <a:rPr lang="cs-CZ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případně zaslat doporučeně poštou nejpozději do 14 kalendářních dnů od registrace žádosti elektronickou cestou (rozhoduje datum razítka podání na poště, datum podání na </a:t>
            </a:r>
            <a:r>
              <a:rPr lang="cs-CZ" sz="1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MZe</a:t>
            </a:r>
            <a:r>
              <a:rPr lang="cs-CZ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).</a:t>
            </a:r>
          </a:p>
          <a:p>
            <a:pPr algn="ctr"/>
            <a:endParaRPr lang="cs-CZ" sz="16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V případě, že žádost nebude řádně doručena, bude na ní nahlíženo jako na nepodanou!!!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D85B877-922A-44C4-B2B2-FD44FCDE9F46}"/>
              </a:ext>
            </a:extLst>
          </p:cNvPr>
          <p:cNvSpPr/>
          <p:nvPr/>
        </p:nvSpPr>
        <p:spPr>
          <a:xfrm>
            <a:off x="2040835" y="3807590"/>
            <a:ext cx="2928732" cy="712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6ECF30-9042-4D60-839F-2F662F281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073" y="-1"/>
            <a:ext cx="2042927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98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E2FB1-9786-4890-996C-1DB6358B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856" y="324183"/>
            <a:ext cx="9115567" cy="775748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Book Antiqua" panose="02040602050305030304" pitchFamily="18" charset="0"/>
              </a:rPr>
              <a:t>Potvrzení zaevidování žádosti v portálu – email: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9CDDFF-7E8C-410C-BE9B-0B97BFC30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81" y="1099931"/>
            <a:ext cx="8419700" cy="3066434"/>
          </a:xfrm>
          <a:prstGeom prst="rect">
            <a:avLst/>
          </a:prstGeom>
        </p:spPr>
      </p:pic>
      <p:sp>
        <p:nvSpPr>
          <p:cNvPr id="5" name="Zaoblený obdélníkový bublinový popisek 4">
            <a:extLst>
              <a:ext uri="{FF2B5EF4-FFF2-40B4-BE49-F238E27FC236}">
                <a16:creationId xmlns:a16="http://schemas.microsoft.com/office/drawing/2014/main" id="{177616FC-8BA5-4876-988F-4E3B9ED81D7E}"/>
              </a:ext>
            </a:extLst>
          </p:cNvPr>
          <p:cNvSpPr/>
          <p:nvPr/>
        </p:nvSpPr>
        <p:spPr>
          <a:xfrm>
            <a:off x="7555339" y="4317600"/>
            <a:ext cx="4152630" cy="2216217"/>
          </a:xfrm>
          <a:prstGeom prst="wedgeRoundRectCallout">
            <a:avLst>
              <a:gd name="adj1" fmla="val -67476"/>
              <a:gd name="adj2" fmla="val -47339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Na závěr Vám do emailu, který jste vyplnili v záložce „Identifikace žadatele“ přijde potvrzení informace o zaevidování žádosti do portálu a ještě jednou Vám budou připomenuty informace o zaslání žádosti na </a:t>
            </a:r>
            <a:r>
              <a:rPr lang="cs-CZ" sz="1600" dirty="0" err="1">
                <a:solidFill>
                  <a:schemeClr val="tx1"/>
                </a:solidFill>
                <a:latin typeface="Book Antiqua" panose="02040602050305030304" pitchFamily="18" charset="0"/>
              </a:rPr>
              <a:t>MZe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439965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0F96C-E022-48DF-A79F-D0B9D949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881" y="507465"/>
            <a:ext cx="8764236" cy="68575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latin typeface="Book Antiqua" panose="02040602050305030304" pitchFamily="18" charset="0"/>
              </a:rPr>
              <a:t>Kontakty na projektové manažery programu 129 410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32362102-A54E-424B-933A-205C0D0CC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11127"/>
              </p:ext>
            </p:extLst>
          </p:nvPr>
        </p:nvGraphicFramePr>
        <p:xfrm>
          <a:off x="302525" y="1709336"/>
          <a:ext cx="11518414" cy="5068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606">
                  <a:extLst>
                    <a:ext uri="{9D8B030D-6E8A-4147-A177-3AD203B41FA5}">
                      <a16:colId xmlns:a16="http://schemas.microsoft.com/office/drawing/2014/main" val="429757805"/>
                    </a:ext>
                  </a:extLst>
                </a:gridCol>
                <a:gridCol w="2233981">
                  <a:extLst>
                    <a:ext uri="{9D8B030D-6E8A-4147-A177-3AD203B41FA5}">
                      <a16:colId xmlns:a16="http://schemas.microsoft.com/office/drawing/2014/main" val="2546554129"/>
                    </a:ext>
                  </a:extLst>
                </a:gridCol>
                <a:gridCol w="1480349">
                  <a:extLst>
                    <a:ext uri="{9D8B030D-6E8A-4147-A177-3AD203B41FA5}">
                      <a16:colId xmlns:a16="http://schemas.microsoft.com/office/drawing/2014/main" val="3732158725"/>
                    </a:ext>
                  </a:extLst>
                </a:gridCol>
                <a:gridCol w="5610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318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Book Antiqua" panose="02040602050305030304" pitchFamily="18" charset="0"/>
                        </a:rPr>
                        <a:t>Jméno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Book Antiqua" panose="02040602050305030304" pitchFamily="18" charset="0"/>
                        </a:rPr>
                        <a:t>E-mail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Book Antiqua" panose="02040602050305030304" pitchFamily="18" charset="0"/>
                        </a:rPr>
                        <a:t>Telefon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Book Antiqua" panose="02040602050305030304" pitchFamily="18" charset="0"/>
                        </a:rPr>
                        <a:t>Kraj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11738"/>
                  </a:ext>
                </a:extLst>
              </a:tr>
              <a:tr h="739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Book Antiqua" panose="02040602050305030304" pitchFamily="18" charset="0"/>
                        </a:rPr>
                        <a:t>Ing. Radka Praunová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radka.praunova@mze.cz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cs-CZ" sz="1400" dirty="0">
                          <a:latin typeface="Book Antiqua" panose="02040602050305030304" pitchFamily="18" charset="0"/>
                        </a:rPr>
                        <a:t>221 814 547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Jihočeský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745534"/>
                  </a:ext>
                </a:extLst>
              </a:tr>
              <a:tr h="706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Book Antiqua" panose="02040602050305030304" pitchFamily="18" charset="0"/>
                        </a:rPr>
                        <a:t>Ing. Jana Jursová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jana.jursova@mze.cz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cs-CZ" sz="1400" dirty="0">
                          <a:latin typeface="Book Antiqua" panose="02040602050305030304" pitchFamily="18" charset="0"/>
                        </a:rPr>
                        <a:t>221 812 538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Vysočina, Jihomoravský,</a:t>
                      </a:r>
                      <a:r>
                        <a:rPr lang="cs-CZ" sz="1400" baseline="0" dirty="0">
                          <a:latin typeface="Book Antiqua" panose="02040602050305030304" pitchFamily="18" charset="0"/>
                        </a:rPr>
                        <a:t> Moravskoslezský, Olomoucký, Zlínský</a:t>
                      </a:r>
                      <a:endParaRPr lang="cs-CZ" sz="1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317353"/>
                  </a:ext>
                </a:extLst>
              </a:tr>
              <a:tr h="713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Book Antiqua" panose="02040602050305030304" pitchFamily="18" charset="0"/>
                        </a:rPr>
                        <a:t>Ing. Marie Smolíková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marie.smolikova@mze.cz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cs-CZ" sz="1400" dirty="0">
                          <a:latin typeface="Book Antiqua" panose="02040602050305030304" pitchFamily="18" charset="0"/>
                        </a:rPr>
                        <a:t>221 812 637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Královéhradecký, Pardubický,</a:t>
                      </a:r>
                      <a:r>
                        <a:rPr lang="cs-CZ" sz="1400" baseline="0" dirty="0">
                          <a:latin typeface="Book Antiqua" panose="02040602050305030304" pitchFamily="18" charset="0"/>
                        </a:rPr>
                        <a:t> Plzeňský, Karlovarský</a:t>
                      </a:r>
                      <a:endParaRPr lang="cs-CZ" sz="1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50018"/>
                  </a:ext>
                </a:extLst>
              </a:tr>
              <a:tr h="8746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Book Antiqua" panose="02040602050305030304" pitchFamily="18" charset="0"/>
                        </a:rPr>
                        <a:t>Ing. Tereza Typoltová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tereza.typoltova@mze.cz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cs-CZ" sz="1400" dirty="0">
                          <a:latin typeface="Book Antiqua" panose="02040602050305030304" pitchFamily="18" charset="0"/>
                        </a:rPr>
                        <a:t>221 812 535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Středočeský (okres Beroun, Kladno, Mělník, Rakovník, Příbram, Praha-západ), </a:t>
                      </a:r>
                      <a:r>
                        <a:rPr lang="cs-CZ" sz="1400" baseline="0" dirty="0">
                          <a:latin typeface="Book Antiqua" panose="02040602050305030304" pitchFamily="18" charset="0"/>
                        </a:rPr>
                        <a:t>Liberecký, Ústecký</a:t>
                      </a:r>
                      <a:endParaRPr lang="cs-CZ" sz="1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234530"/>
                  </a:ext>
                </a:extLst>
              </a:tr>
              <a:tr h="435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Book Antiqua" panose="02040602050305030304" pitchFamily="18" charset="0"/>
                        </a:rPr>
                        <a:t>Ing. Miroslav Nagy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miroslav.nagy@mze.cz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cs-CZ" sz="1400" dirty="0">
                          <a:latin typeface="Book Antiqua" panose="02040602050305030304" pitchFamily="18" charset="0"/>
                        </a:rPr>
                        <a:t>221 812 173</a:t>
                      </a:r>
                    </a:p>
                    <a:p>
                      <a:pPr algn="ctr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cs-CZ" sz="1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400" dirty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cs-CZ" sz="1400" dirty="0">
                          <a:latin typeface="Book Antiqua" panose="02040602050305030304" pitchFamily="18" charset="0"/>
                        </a:rPr>
                        <a:t>Středočeský</a:t>
                      </a:r>
                      <a:r>
                        <a:rPr lang="cs-CZ" sz="1400" baseline="0" dirty="0">
                          <a:latin typeface="Book Antiqua" panose="02040602050305030304" pitchFamily="18" charset="0"/>
                        </a:rPr>
                        <a:t> (okres Benešov, Kutná Hora, Kolín, Mladá Boleslav, Nymburk, Praha-východ), Praha</a:t>
                      </a:r>
                      <a:endParaRPr lang="cs-CZ" sz="1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641482"/>
                  </a:ext>
                </a:extLst>
              </a:tr>
              <a:tr h="572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rgbClr val="FFFF00"/>
                          </a:outerShdw>
                        </a:effectLst>
                        <a:highlight>
                          <a:srgbClr val="FFFF00"/>
                        </a:highlight>
                        <a:latin typeface="Book Antiqua" panose="0204060205030503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0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DC3B17-990A-4B24-8857-50D5CBEE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22" y="537799"/>
            <a:ext cx="10407556" cy="652585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Book Antiqua" panose="02040602050305030304" pitchFamily="18" charset="0"/>
              </a:rPr>
              <a:t>Základní informace před vyplněním žádosti na portálu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C208A-FDDA-42F1-8A4E-DDBF0FFA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497495"/>
            <a:ext cx="11900452" cy="515509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200" dirty="0">
                <a:latin typeface="Book Antiqua" panose="02040602050305030304" pitchFamily="18" charset="0"/>
              </a:rPr>
              <a:t>V případě, že žádáte o dotaci na vodovod a kanalizaci, je nutné podat dvě samostatné žádosti o podporu, tzn. v JDP vytvořit žádosti v rámci podprogramů 129 412 (vodovod) a  129 413 (kanalizace).</a:t>
            </a:r>
          </a:p>
          <a:p>
            <a:pPr algn="just">
              <a:lnSpc>
                <a:spcPct val="150000"/>
              </a:lnSpc>
            </a:pPr>
            <a:r>
              <a:rPr lang="cs-CZ" sz="2200" dirty="0">
                <a:latin typeface="Book Antiqua" panose="02040602050305030304" pitchFamily="18" charset="0"/>
              </a:rPr>
              <a:t>Podporu lze poskytnout pouze na akce, u kterých nebylo ukončeno financování nebo u kterých žadatel nepožádal o vydání kolaudačního souhlasu, popř. o vydání povolení ke zkušebnímu provozu. </a:t>
            </a:r>
          </a:p>
          <a:p>
            <a:pPr algn="just">
              <a:lnSpc>
                <a:spcPct val="150000"/>
              </a:lnSpc>
            </a:pPr>
            <a:r>
              <a:rPr lang="cs-CZ" sz="2200" dirty="0">
                <a:latin typeface="Book Antiqua" panose="02040602050305030304" pitchFamily="18" charset="0"/>
              </a:rPr>
              <a:t>Žadatelem mohou být obce; svazky obcí; vodohospodářské společnosti s více než 90% většinou kapitálové účasti měst a obcí; organizace podřízené </a:t>
            </a:r>
            <a:r>
              <a:rPr lang="cs-CZ" sz="2200" dirty="0" err="1">
                <a:latin typeface="Book Antiqua" panose="02040602050305030304" pitchFamily="18" charset="0"/>
              </a:rPr>
              <a:t>MZe</a:t>
            </a:r>
            <a:r>
              <a:rPr lang="cs-CZ" sz="2200" dirty="0">
                <a:latin typeface="Book Antiqua" panose="02040602050305030304" pitchFamily="18" charset="0"/>
              </a:rPr>
              <a:t> (více v Pravidlech Čl. II odst. (2).</a:t>
            </a:r>
          </a:p>
          <a:p>
            <a:pPr marL="0" indent="0" algn="just">
              <a:buNone/>
            </a:pPr>
            <a:endParaRPr lang="cs-CZ" dirty="0">
              <a:highlight>
                <a:srgbClr val="FFFF00"/>
              </a:highlight>
              <a:latin typeface="Book Antiqua" panose="02040602050305030304" pitchFamily="18" charset="0"/>
            </a:endParaRPr>
          </a:p>
          <a:p>
            <a:endParaRPr lang="cs-CZ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7548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D340F-E6E6-40A2-A1CC-FC38FF36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11" y="429974"/>
            <a:ext cx="10515600" cy="75399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Book Antiqua" panose="02040602050305030304" pitchFamily="18" charset="0"/>
              </a:rPr>
              <a:t>Jak postupovat při odeslání žádosti:</a:t>
            </a:r>
            <a:endParaRPr lang="cs-CZ" sz="3200" dirty="0">
              <a:latin typeface="Book Antiqua" panose="0204060205030503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844930-136A-4A14-8945-E3BBC6FAA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1497496"/>
            <a:ext cx="12055522" cy="52444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600" dirty="0">
                <a:latin typeface="Book Antiqua" panose="02040602050305030304" pitchFamily="18" charset="0"/>
              </a:rPr>
              <a:t>1. </a:t>
            </a:r>
            <a:r>
              <a:rPr lang="cs-CZ" sz="2400" dirty="0">
                <a:latin typeface="Book Antiqua" panose="02040602050305030304" pitchFamily="18" charset="0"/>
              </a:rPr>
              <a:t>Vyplnit formulář žádosti na portálu: </a:t>
            </a:r>
            <a:r>
              <a:rPr lang="cs-CZ" sz="2400" dirty="0">
                <a:latin typeface="Book Antiqua" panose="02040602050305030304" pitchFamily="18" charset="0"/>
                <a:hlinkClick r:id="rId2"/>
              </a:rPr>
              <a:t>https://isprofin.mfcr.cz/rispf</a:t>
            </a:r>
            <a:r>
              <a:rPr lang="cs-CZ" sz="2400" dirty="0">
                <a:latin typeface="Book Antiqua" panose="02040602050305030304" pitchFamily="18" charset="0"/>
              </a:rPr>
              <a:t> 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Book Antiqua" panose="02040602050305030304" pitchFamily="18" charset="0"/>
              </a:rPr>
              <a:t>2. Odeslat žádost v portálu – žádost dostane své jedinečné číslo: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Book Antiqua" panose="02040602050305030304" pitchFamily="18" charset="0"/>
              </a:rPr>
              <a:t>např. </a:t>
            </a:r>
            <a:r>
              <a:rPr lang="cs-CZ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129412-21-00001</a:t>
            </a:r>
            <a:r>
              <a:rPr lang="cs-CZ" sz="2400" dirty="0">
                <a:latin typeface="Book Antiqua" panose="02040602050305030304" pitchFamily="18" charset="0"/>
              </a:rPr>
              <a:t>.</a:t>
            </a:r>
            <a:endParaRPr lang="cs-CZ" sz="24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Book Antiqua" panose="02040602050305030304" pitchFamily="18" charset="0"/>
              </a:rPr>
              <a:t>3. Vygenerovat </a:t>
            </a:r>
            <a:r>
              <a:rPr lang="cs-CZ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  <a:r>
              <a:rPr lang="cs-CZ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pdf</a:t>
            </a:r>
            <a:r>
              <a:rPr lang="cs-CZ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cs-CZ" sz="2400" dirty="0">
                <a:latin typeface="Book Antiqua" panose="02040602050305030304" pitchFamily="18" charset="0"/>
              </a:rPr>
              <a:t>soubor – podepsat statutárním zástupcem.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latin typeface="Book Antiqua" panose="02040602050305030304" pitchFamily="18" charset="0"/>
              </a:rPr>
              <a:t>4. Vytištěnou a podepsanou žádost včetně povinných příloh doručit osobně nebo prostřednictvím pošty na podatelnu </a:t>
            </a:r>
            <a:r>
              <a:rPr lang="cs-CZ" sz="2400" dirty="0" err="1">
                <a:latin typeface="Book Antiqua" panose="02040602050305030304" pitchFamily="18" charset="0"/>
              </a:rPr>
              <a:t>MZe</a:t>
            </a:r>
            <a:r>
              <a:rPr lang="cs-CZ" sz="2400" dirty="0"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8E7FB8-3D66-4C34-96A1-BC108DEC0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265" y="2583733"/>
            <a:ext cx="8211422" cy="871603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60259F1B-A8E5-4864-8FB5-B92CA3374888}"/>
              </a:ext>
            </a:extLst>
          </p:cNvPr>
          <p:cNvSpPr/>
          <p:nvPr/>
        </p:nvSpPr>
        <p:spPr>
          <a:xfrm>
            <a:off x="3469744" y="3016053"/>
            <a:ext cx="969733" cy="5425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4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24392E2-17D1-4D46-B023-CEB7908E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07" y="433123"/>
            <a:ext cx="10290314" cy="615724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Book Antiqua" panose="02040602050305030304" pitchFamily="18" charset="0"/>
              </a:rPr>
              <a:t>Úvodní stránka portálu: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https://isprofin.mfcr.cz/rispf</a:t>
            </a:r>
            <a:endParaRPr lang="cs-CZ" sz="3200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980B0DE-1A1F-43B7-9602-285764DAF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33" y="1254442"/>
            <a:ext cx="9593430" cy="4349115"/>
          </a:xfrm>
          <a:prstGeom prst="rect">
            <a:avLst/>
          </a:prstGeom>
        </p:spPr>
      </p:pic>
      <p:sp>
        <p:nvSpPr>
          <p:cNvPr id="12" name="Oválný bublinový popisek 5">
            <a:extLst>
              <a:ext uri="{FF2B5EF4-FFF2-40B4-BE49-F238E27FC236}">
                <a16:creationId xmlns:a16="http://schemas.microsoft.com/office/drawing/2014/main" id="{638B4361-F7D3-4098-A67F-CA8A2E149895}"/>
              </a:ext>
            </a:extLst>
          </p:cNvPr>
          <p:cNvSpPr/>
          <p:nvPr/>
        </p:nvSpPr>
        <p:spPr>
          <a:xfrm>
            <a:off x="8123075" y="4852139"/>
            <a:ext cx="2929238" cy="1572737"/>
          </a:xfrm>
          <a:prstGeom prst="wedgeEllipseCallout">
            <a:avLst>
              <a:gd name="adj1" fmla="val -45266"/>
              <a:gd name="adj2" fmla="val -248126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Book Antiqua" panose="02040602050305030304" pitchFamily="18" charset="0"/>
              </a:rPr>
              <a:t>V případě, že jste ještě nikdy nežádali o dotaci prostřednictvím tohoto portálu, je nutné se „zaregistrovat“.</a:t>
            </a:r>
          </a:p>
        </p:txBody>
      </p:sp>
      <p:sp>
        <p:nvSpPr>
          <p:cNvPr id="13" name="Oválný bublinový popisek 6">
            <a:extLst>
              <a:ext uri="{FF2B5EF4-FFF2-40B4-BE49-F238E27FC236}">
                <a16:creationId xmlns:a16="http://schemas.microsoft.com/office/drawing/2014/main" id="{02945118-5D61-4E0C-8B11-F61DEF73692F}"/>
              </a:ext>
            </a:extLst>
          </p:cNvPr>
          <p:cNvSpPr/>
          <p:nvPr/>
        </p:nvSpPr>
        <p:spPr>
          <a:xfrm>
            <a:off x="9262762" y="2075761"/>
            <a:ext cx="2929238" cy="2072169"/>
          </a:xfrm>
          <a:prstGeom prst="wedgeEllipseCallout">
            <a:avLst>
              <a:gd name="adj1" fmla="val -52959"/>
              <a:gd name="adj2" fmla="val -6801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případě, že jste někdy žádali o dotaci prostřednictvím tohoto portálu a máte již hotovou registraci, stačí se jen „přihlásit“.</a:t>
            </a:r>
          </a:p>
        </p:txBody>
      </p:sp>
    </p:spTree>
    <p:extLst>
      <p:ext uri="{BB962C8B-B14F-4D97-AF65-F5344CB8AC3E}">
        <p14:creationId xmlns:p14="http://schemas.microsoft.com/office/powerpoint/2010/main" val="215640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FCB06-AC4D-46D1-8DF9-EC3A700B8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335" y="361929"/>
            <a:ext cx="3919330" cy="549275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latin typeface="Book Antiqua" panose="02040602050305030304" pitchFamily="18" charset="0"/>
              </a:rPr>
              <a:t>Registrace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C5BBF4-E718-460D-8131-FD8B11F9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702"/>
            <a:ext cx="7513984" cy="5623533"/>
          </a:xfrm>
          <a:prstGeom prst="rect">
            <a:avLst/>
          </a:prstGeom>
        </p:spPr>
      </p:pic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ED7A6013-DD38-4390-95BF-BDDB2CC12F39}"/>
              </a:ext>
            </a:extLst>
          </p:cNvPr>
          <p:cNvSpPr/>
          <p:nvPr/>
        </p:nvSpPr>
        <p:spPr>
          <a:xfrm>
            <a:off x="7093306" y="1352802"/>
            <a:ext cx="4926415" cy="4743198"/>
          </a:xfrm>
          <a:prstGeom prst="wedgeEllipseCallout">
            <a:avLst>
              <a:gd name="adj1" fmla="val -75384"/>
              <a:gd name="adj2" fmla="val -805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endParaRPr lang="cs-CZ" sz="16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Vyplňte všechny povinná pole označená „!“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Na zadanou emailovou adresu bude po doplnění povinných polí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a zmačknutí tlačítka „Registrovat“ zaslán e-mail, ve kterém budete požádáni o aktivaci vámi zadané 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e-mailové adresy.</a:t>
            </a:r>
          </a:p>
          <a:p>
            <a:pPr algn="ctr"/>
            <a:r>
              <a:rPr lang="cs-CZ" sz="1600" dirty="0">
                <a:solidFill>
                  <a:srgbClr val="FF0000"/>
                </a:solidFill>
                <a:latin typeface="Book Antiqua" panose="02040602050305030304" pitchFamily="18" charset="0"/>
              </a:rPr>
              <a:t>NUTNO AKTIVOVAT do 24 hodin!</a:t>
            </a:r>
            <a:endParaRPr lang="cs-CZ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Pokud jste se už v minulosti registrovali na zadanou emailovou adresu, budete na toto systémem upozorněni. Pokud již neznáte své heslo, lze jej resetovat v kartě „Přihlásit“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(viz dále). 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5EBC8AC-20EA-4399-A774-BD1A53836C0F}"/>
              </a:ext>
            </a:extLst>
          </p:cNvPr>
          <p:cNvSpPr/>
          <p:nvPr/>
        </p:nvSpPr>
        <p:spPr>
          <a:xfrm>
            <a:off x="6096000" y="1058393"/>
            <a:ext cx="756000" cy="5035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83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F70BE-2A9B-49E6-8DDA-BFD4C1ED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064" y="345618"/>
            <a:ext cx="5125872" cy="66154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Book Antiqua" panose="02040602050305030304" pitchFamily="18" charset="0"/>
              </a:rPr>
              <a:t>Přihlášení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4DB599-1C92-4609-A843-D1311FD54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016" y="3243378"/>
            <a:ext cx="3752850" cy="32004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0B432D0-4688-42E7-B807-8950FF8AC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931"/>
            <a:ext cx="12192000" cy="2143447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DCFFE1DC-07B4-439A-B440-5E9D6945536D}"/>
              </a:ext>
            </a:extLst>
          </p:cNvPr>
          <p:cNvSpPr/>
          <p:nvPr/>
        </p:nvSpPr>
        <p:spPr>
          <a:xfrm>
            <a:off x="10936355" y="1007166"/>
            <a:ext cx="900000" cy="662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9050">
                <a:solidFill>
                  <a:srgbClr val="FF0000"/>
                </a:solidFill>
              </a:ln>
            </a:endParaRPr>
          </a:p>
        </p:txBody>
      </p:sp>
      <p:sp>
        <p:nvSpPr>
          <p:cNvPr id="12" name="Oválný bublinový popisek 14">
            <a:extLst>
              <a:ext uri="{FF2B5EF4-FFF2-40B4-BE49-F238E27FC236}">
                <a16:creationId xmlns:a16="http://schemas.microsoft.com/office/drawing/2014/main" id="{16299DFF-EAD2-4F16-A4AD-1127362C6571}"/>
              </a:ext>
            </a:extLst>
          </p:cNvPr>
          <p:cNvSpPr/>
          <p:nvPr/>
        </p:nvSpPr>
        <p:spPr>
          <a:xfrm>
            <a:off x="9481355" y="3314750"/>
            <a:ext cx="2132890" cy="1066181"/>
          </a:xfrm>
          <a:prstGeom prst="wedgeEllipseCallout">
            <a:avLst>
              <a:gd name="adj1" fmla="val -127317"/>
              <a:gd name="adj2" fmla="val 62365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Zadejte email a heslo.</a:t>
            </a:r>
          </a:p>
        </p:txBody>
      </p:sp>
      <p:sp>
        <p:nvSpPr>
          <p:cNvPr id="13" name="Oválný bublinový popisek 15">
            <a:extLst>
              <a:ext uri="{FF2B5EF4-FFF2-40B4-BE49-F238E27FC236}">
                <a16:creationId xmlns:a16="http://schemas.microsoft.com/office/drawing/2014/main" id="{2FFBE286-3A19-40C9-922E-3E13EBDE2595}"/>
              </a:ext>
            </a:extLst>
          </p:cNvPr>
          <p:cNvSpPr/>
          <p:nvPr/>
        </p:nvSpPr>
        <p:spPr>
          <a:xfrm>
            <a:off x="8599228" y="5065302"/>
            <a:ext cx="3375546" cy="1378476"/>
          </a:xfrm>
          <a:prstGeom prst="wedgeEllipseCallout">
            <a:avLst>
              <a:gd name="adj1" fmla="val -88231"/>
              <a:gd name="adj2" fmla="val 28824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případě, že si nemůžete vzpomenout na heslo, zadejte „Zapomenuté heslo“. </a:t>
            </a:r>
          </a:p>
        </p:txBody>
      </p:sp>
    </p:spTree>
    <p:extLst>
      <p:ext uri="{BB962C8B-B14F-4D97-AF65-F5344CB8AC3E}">
        <p14:creationId xmlns:p14="http://schemas.microsoft.com/office/powerpoint/2010/main" val="395629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FF58DFF5-54EB-47DA-B2B0-8468D4870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0864"/>
            <a:ext cx="11749295" cy="44719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6EAE5E-8E29-4371-A851-1E4E906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087" y="397269"/>
            <a:ext cx="4683566" cy="708301"/>
          </a:xfrm>
          <a:noFill/>
        </p:spPr>
        <p:txBody>
          <a:bodyPr>
            <a:normAutofit/>
          </a:bodyPr>
          <a:lstStyle/>
          <a:p>
            <a:r>
              <a:rPr lang="cs-CZ" sz="3200" b="1" dirty="0">
                <a:latin typeface="Book Antiqua" panose="02040602050305030304" pitchFamily="18" charset="0"/>
              </a:rPr>
              <a:t>Vytvoření nové žádosti</a:t>
            </a:r>
          </a:p>
        </p:txBody>
      </p:sp>
      <p:sp>
        <p:nvSpPr>
          <p:cNvPr id="7" name="Zaoblený obdélníkový bublinový popisek 4">
            <a:extLst>
              <a:ext uri="{FF2B5EF4-FFF2-40B4-BE49-F238E27FC236}">
                <a16:creationId xmlns:a16="http://schemas.microsoft.com/office/drawing/2014/main" id="{CCDD2DA2-424C-418E-A539-B3E2C7F451E7}"/>
              </a:ext>
            </a:extLst>
          </p:cNvPr>
          <p:cNvSpPr/>
          <p:nvPr/>
        </p:nvSpPr>
        <p:spPr>
          <a:xfrm>
            <a:off x="6294784" y="211433"/>
            <a:ext cx="3061252" cy="1558217"/>
          </a:xfrm>
          <a:prstGeom prst="wedgeRoundRectCallout">
            <a:avLst>
              <a:gd name="adj1" fmla="val 87075"/>
              <a:gd name="adj2" fmla="val 55817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600" dirty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Po přihlášení se dostanete na úvodní stránku, kde je dostupné tlačítko „</a:t>
            </a:r>
            <a:r>
              <a:rPr lang="cs-CZ" sz="1600" b="1" dirty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Vytvořit novou žádost</a:t>
            </a:r>
            <a:r>
              <a:rPr lang="cs-CZ" sz="1600" dirty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“, popř. je zde seznam žádostí, které jste již vytvořili dříve.</a:t>
            </a:r>
          </a:p>
        </p:txBody>
      </p:sp>
      <p:sp>
        <p:nvSpPr>
          <p:cNvPr id="8" name="Zaoblený obdélníkový bublinový popisek 7">
            <a:extLst>
              <a:ext uri="{FF2B5EF4-FFF2-40B4-BE49-F238E27FC236}">
                <a16:creationId xmlns:a16="http://schemas.microsoft.com/office/drawing/2014/main" id="{61A97606-1CB6-423B-95D3-93331AE0A108}"/>
              </a:ext>
            </a:extLst>
          </p:cNvPr>
          <p:cNvSpPr/>
          <p:nvPr/>
        </p:nvSpPr>
        <p:spPr>
          <a:xfrm>
            <a:off x="8292549" y="3564835"/>
            <a:ext cx="3061252" cy="3238737"/>
          </a:xfrm>
          <a:prstGeom prst="wedgeRoundRectCallout">
            <a:avLst>
              <a:gd name="adj1" fmla="val 45771"/>
              <a:gd name="adj2" fmla="val -60027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V případě zjištění chyby, kterou si žadatel uvědomí před uzavřením portálu a vypršením lhůty pro zaslání žádosti, je možné ji zde „Zrušit“ </a:t>
            </a:r>
            <a:r>
              <a:rPr lang="cs-CZ" sz="1600" i="1" dirty="0">
                <a:solidFill>
                  <a:schemeClr val="tx1"/>
                </a:solidFill>
                <a:latin typeface="Book Antiqua" panose="02040602050305030304" pitchFamily="18" charset="0"/>
              </a:rPr>
              <a:t>(a vytvořit žádost novou). 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Toto platí jen v případě, že žadatel ještě nezaslal žádost na </a:t>
            </a:r>
            <a:r>
              <a:rPr lang="cs-CZ" sz="1600" dirty="0" err="1">
                <a:solidFill>
                  <a:schemeClr val="tx1"/>
                </a:solidFill>
                <a:latin typeface="Book Antiqua" panose="02040602050305030304" pitchFamily="18" charset="0"/>
              </a:rPr>
              <a:t>MZe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a pouze do doby, kdy „Administrátor žádosti“ zůstane „neuveden“.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E9387B7-0049-4894-9327-A7A37097F750}"/>
              </a:ext>
            </a:extLst>
          </p:cNvPr>
          <p:cNvSpPr/>
          <p:nvPr/>
        </p:nvSpPr>
        <p:spPr>
          <a:xfrm>
            <a:off x="149087" y="4187686"/>
            <a:ext cx="1764000" cy="61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99B1B6B-7E53-4A5F-A858-7C4AB485E4AA}"/>
              </a:ext>
            </a:extLst>
          </p:cNvPr>
          <p:cNvCxnSpPr>
            <a:cxnSpLocks/>
            <a:stCxn id="11" idx="5"/>
          </p:cNvCxnSpPr>
          <p:nvPr/>
        </p:nvCxnSpPr>
        <p:spPr>
          <a:xfrm>
            <a:off x="1654755" y="4710061"/>
            <a:ext cx="6945905" cy="15582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1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516089"/>
            <a:ext cx="6224587" cy="335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F1B232-4FD4-4158-9510-C34DA914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Book Antiqua" panose="02040602050305030304" pitchFamily="18" charset="0"/>
              </a:rPr>
              <a:t>Volba poskytovatele a typu výzvy</a:t>
            </a:r>
          </a:p>
        </p:txBody>
      </p:sp>
      <p:sp>
        <p:nvSpPr>
          <p:cNvPr id="11" name="Oválný bublinový popisek 2">
            <a:extLst>
              <a:ext uri="{FF2B5EF4-FFF2-40B4-BE49-F238E27FC236}">
                <a16:creationId xmlns:a16="http://schemas.microsoft.com/office/drawing/2014/main" id="{4A3FC84B-08C1-4822-85C5-06D4221A95FD}"/>
              </a:ext>
            </a:extLst>
          </p:cNvPr>
          <p:cNvSpPr/>
          <p:nvPr/>
        </p:nvSpPr>
        <p:spPr>
          <a:xfrm>
            <a:off x="7758773" y="1649440"/>
            <a:ext cx="3909352" cy="1179485"/>
          </a:xfrm>
          <a:prstGeom prst="wedgeEllipseCallout">
            <a:avLst>
              <a:gd name="adj1" fmla="val -77680"/>
              <a:gd name="adj2" fmla="val 43008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Jako poskytovatele zvolte: „Ministerstvo zemědělství“.</a:t>
            </a:r>
          </a:p>
        </p:txBody>
      </p:sp>
      <p:sp>
        <p:nvSpPr>
          <p:cNvPr id="6" name="Oválný bublinový popisek 2">
            <a:extLst>
              <a:ext uri="{FF2B5EF4-FFF2-40B4-BE49-F238E27FC236}">
                <a16:creationId xmlns:a16="http://schemas.microsoft.com/office/drawing/2014/main" id="{A8BCF06D-560E-4596-8EEF-5D3AB456B2AC}"/>
              </a:ext>
            </a:extLst>
          </p:cNvPr>
          <p:cNvSpPr/>
          <p:nvPr/>
        </p:nvSpPr>
        <p:spPr>
          <a:xfrm>
            <a:off x="6096000" y="4613826"/>
            <a:ext cx="5857461" cy="1972503"/>
          </a:xfrm>
          <a:prstGeom prst="wedgeEllipseCallout">
            <a:avLst>
              <a:gd name="adj1" fmla="val -45028"/>
              <a:gd name="adj2" fmla="val -8010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Zvolte jeden z typů výzvy: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129 412 vodovody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129 413 kanalizace a ČOV.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Pokud žádáte o vodovod i kanalizaci, musíte vytvořit dvě samostatné žádosti.</a:t>
            </a:r>
          </a:p>
        </p:txBody>
      </p:sp>
    </p:spTree>
    <p:extLst>
      <p:ext uri="{BB962C8B-B14F-4D97-AF65-F5344CB8AC3E}">
        <p14:creationId xmlns:p14="http://schemas.microsoft.com/office/powerpoint/2010/main" val="22762244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</TotalTime>
  <Words>1842</Words>
  <Application>Microsoft Office PowerPoint</Application>
  <PresentationFormat>Širokoúhlá obrazovka</PresentationFormat>
  <Paragraphs>173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Wingdings</vt:lpstr>
      <vt:lpstr>Motiv Office</vt:lpstr>
      <vt:lpstr>Program 129 410  „Podpora výstavby a technického zhodnocení infrastruktury vodovodů a kanalizací III“  </vt:lpstr>
      <vt:lpstr>Úvod</vt:lpstr>
      <vt:lpstr>Základní informace před vyplněním žádosti na portálu</vt:lpstr>
      <vt:lpstr>Jak postupovat při odeslání žádosti:</vt:lpstr>
      <vt:lpstr>Úvodní stránka portálu: https://isprofin.mfcr.cz/rispf</vt:lpstr>
      <vt:lpstr>Registrace</vt:lpstr>
      <vt:lpstr>Přihlášení</vt:lpstr>
      <vt:lpstr>Vytvoření nové žádosti</vt:lpstr>
      <vt:lpstr>Volba poskytovatele a typu výzvy</vt:lpstr>
      <vt:lpstr>Záložka „Identifikace žadatele“ </vt:lpstr>
      <vt:lpstr>Záložka „Identifikace žadatele“ </vt:lpstr>
      <vt:lpstr>Záložka „Oblasti podpory“ </vt:lpstr>
      <vt:lpstr>Záložka „Oblasti podpory“ (kanalizace a ČOV)</vt:lpstr>
      <vt:lpstr>Záložka „Oblasti podpory“ (vodovod)</vt:lpstr>
      <vt:lpstr>Záložka „Přílohy“</vt:lpstr>
      <vt:lpstr>Záložka „Přehled výdajů“</vt:lpstr>
      <vt:lpstr>Záložka „Hodnocení“ </vt:lpstr>
      <vt:lpstr>Prezentace aplikace PowerPoint</vt:lpstr>
      <vt:lpstr>Prezentace aplikace PowerPoint</vt:lpstr>
      <vt:lpstr>Prezentace aplikace PowerPoint</vt:lpstr>
      <vt:lpstr>Záložka „Výše dotace“</vt:lpstr>
      <vt:lpstr>Záložka „Náhled žádosti“</vt:lpstr>
      <vt:lpstr>Záložka „Odeslání žádosti“</vt:lpstr>
      <vt:lpstr>Záložka „Odeslání žádosti“</vt:lpstr>
      <vt:lpstr>Záložka „Odeslání žádosti“ – závěrečná stránka</vt:lpstr>
      <vt:lpstr>Potvrzení zaevidování žádosti v portálu – email:</vt:lpstr>
      <vt:lpstr>Kontakty na projektové manažery programu 129 410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stránka portálu: https://isprofin.mfcr.cz/rispf</dc:title>
  <dc:creator>Tereza Typoltová</dc:creator>
  <cp:lastModifiedBy>Tereza Typoltová</cp:lastModifiedBy>
  <cp:revision>111</cp:revision>
  <dcterms:created xsi:type="dcterms:W3CDTF">2021-02-10T10:19:32Z</dcterms:created>
  <dcterms:modified xsi:type="dcterms:W3CDTF">2021-03-15T12:54:15Z</dcterms:modified>
</cp:coreProperties>
</file>