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authors.xml" ContentType="application/vnd.ms-powerpoint.author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75" r:id="rId5"/>
    <p:sldId id="259" r:id="rId6"/>
    <p:sldId id="260" r:id="rId7"/>
    <p:sldId id="261" r:id="rId8"/>
    <p:sldId id="262" r:id="rId9"/>
    <p:sldId id="263" r:id="rId10"/>
    <p:sldId id="264" r:id="rId11"/>
    <p:sldId id="280" r:id="rId12"/>
    <p:sldId id="279" r:id="rId13"/>
    <p:sldId id="277" r:id="rId14"/>
    <p:sldId id="265" r:id="rId15"/>
    <p:sldId id="266" r:id="rId16"/>
    <p:sldId id="267" r:id="rId17"/>
    <p:sldId id="268" r:id="rId18"/>
    <p:sldId id="269" r:id="rId19"/>
    <p:sldId id="273" r:id="rId20"/>
    <p:sldId id="270" r:id="rId21"/>
    <p:sldId id="271" r:id="rId22"/>
    <p:sldId id="278" r:id="rId23"/>
    <p:sldId id="272" r:id="rId24"/>
    <p:sldId id="283" r:id="rId25"/>
    <p:sldId id="284" r:id="rId26"/>
    <p:sldId id="282" r:id="rId27"/>
    <p:sldId id="276" r:id="rId28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7821D39-0E4F-3975-AC50-BF7F6CB32BC4}" name="Pangrác Jiří" initials="PJ" userId="S::Jiri.Pangrac@mze.cz::89e95af7-1e7b-4eef-a294-6525408bb32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ngrác Jiří" initials="PJ" lastIdx="16" clrIdx="0">
    <p:extLst>
      <p:ext uri="{19B8F6BF-5375-455C-9EA6-DF929625EA0E}">
        <p15:presenceInfo xmlns:p15="http://schemas.microsoft.com/office/powerpoint/2012/main" userId="S-1-5-21-4148595898-1066969861-3973425779-111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8CFEE-4F8A-40CC-A43A-731A030A0E58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3FF1C-2A75-4AB1-9441-1FB01A7A2C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1090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22FDA-A464-4D57-BD9D-290DDBAFD56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201" y="3271103"/>
            <a:ext cx="7942238" cy="26764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84B29-37CD-4AA0-87CF-B39D427E34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491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783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3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2310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638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683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447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8540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0126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9910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0834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413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6189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2877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2358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6265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7939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973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090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691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32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970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788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117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910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84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75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797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908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6394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890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580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431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07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40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3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04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397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50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415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007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11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agri.cz/public/web/mze/dotace/narodni-dotace/dotace-nestatnim-neziskovym-organizaci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Vyúčtování projektů NNO</a:t>
            </a:r>
            <a:br>
              <a:rPr lang="cs-CZ" dirty="0"/>
            </a:br>
            <a:r>
              <a:rPr lang="cs-CZ" dirty="0"/>
              <a:t>za rok 2023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Odbor ekonomiky a rozpočtu – 12130</a:t>
            </a:r>
          </a:p>
          <a:p>
            <a:r>
              <a:rPr lang="cs-CZ" dirty="0"/>
              <a:t>Oddělení odvětvové ekonomiky – 12132</a:t>
            </a:r>
          </a:p>
          <a:p>
            <a:r>
              <a:rPr lang="cs-CZ" dirty="0"/>
              <a:t>Ministerstvo zemědělství ČR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450" y="4474291"/>
            <a:ext cx="1547734" cy="67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192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3984" y="333376"/>
            <a:ext cx="8596668" cy="619125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952501"/>
            <a:ext cx="6579204" cy="555307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Dotace MZE / jiné dotace st. rozpočtu / </a:t>
            </a:r>
            <a:r>
              <a:rPr lang="cs-CZ" dirty="0">
                <a:solidFill>
                  <a:schemeClr val="tx1"/>
                </a:solidFill>
              </a:rPr>
              <a:t>jiné zdroje,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do těchto sloupců se zapisují částky (podíly) na základě, kterých došlo ke kompletní úhradě účetního dokladu (vystavené faktury) zahrnutého do projektu. </a:t>
            </a:r>
          </a:p>
          <a:p>
            <a:pPr algn="just"/>
            <a:r>
              <a:rPr lang="cs-CZ" dirty="0"/>
              <a:t>Je nutné, aby součet hodnot zapsaných ve „sloupcích“ se rovnal celkové částce na účetním dokladu </a:t>
            </a:r>
            <a:r>
              <a:rPr lang="cs-CZ" dirty="0">
                <a:solidFill>
                  <a:schemeClr val="tx1"/>
                </a:solidFill>
              </a:rPr>
              <a:t>zahrnutého do projektu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V soupisce dokladů není nutné dodržovat míru intenzitu stanovenou</a:t>
            </a:r>
            <a:br>
              <a:rPr lang="cs-CZ" dirty="0"/>
            </a:br>
            <a:r>
              <a:rPr lang="cs-CZ" dirty="0"/>
              <a:t>v rozhodnutí (míra spolufinancování vlastních zdrojů a dotačních zdrojů k celkovým nákladům projektu. 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Ve vyúčtování </a:t>
            </a:r>
            <a:r>
              <a:rPr lang="cs-CZ" b="1" dirty="0"/>
              <a:t>projektu je nutné dodržovat míru intenzity podpory stanovenou v rozhodnutí o poskytnutí dotace. </a:t>
            </a:r>
            <a:r>
              <a:rPr lang="cs-CZ" dirty="0"/>
              <a:t>Stanovená intenzita musí být dodržena i v případě nevyužití dotačních prostředků</a:t>
            </a:r>
            <a:br>
              <a:rPr lang="cs-CZ" dirty="0"/>
            </a:br>
            <a:r>
              <a:rPr lang="cs-CZ" dirty="0"/>
              <a:t>a následného výpočtu vratky (snímek č. 16). Intenzitu podpory nelze změnit bez schválení ze strany </a:t>
            </a:r>
            <a:r>
              <a:rPr lang="cs-CZ" dirty="0" err="1"/>
              <a:t>MZe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>
                <a:solidFill>
                  <a:schemeClr val="tx1"/>
                </a:solidFill>
              </a:rPr>
              <a:t>V soupisce dokladů není </a:t>
            </a:r>
            <a:r>
              <a:rPr lang="cs-CZ" dirty="0"/>
              <a:t>nutné dodržovat míru intenzitu podpory</a:t>
            </a:r>
            <a:br>
              <a:rPr lang="cs-CZ" dirty="0"/>
            </a:br>
            <a:r>
              <a:rPr lang="cs-CZ" dirty="0"/>
              <a:t>pro hrazení nákladů projektu. Příjemce dotace může financování nákladů projektu určit dle uznatelnosti těchto nákladů a míru si zvolit. Lze využít různé míry (spolu) financování (100 % - MZE a 0 % podíl organizace nebo 50 % MZE a 50 % podíl organizace).</a:t>
            </a:r>
          </a:p>
          <a:p>
            <a:pPr algn="just"/>
            <a:r>
              <a:rPr lang="cs-CZ" dirty="0"/>
              <a:t>Pří rozhodování o výběru způsobu financování dávejte pozor</a:t>
            </a:r>
            <a:br>
              <a:rPr lang="cs-CZ" dirty="0"/>
            </a:br>
            <a:r>
              <a:rPr lang="cs-CZ" dirty="0"/>
              <a:t>na neuznatelné náklady stanovené Příručkou (kapitola V., bod C1)</a:t>
            </a:r>
            <a:br>
              <a:rPr lang="cs-CZ" dirty="0"/>
            </a:br>
            <a:r>
              <a:rPr lang="cs-CZ" dirty="0"/>
              <a:t>a rozhodnutím. Tyto náklady není možné zahrnovat do vyúčtování.</a:t>
            </a:r>
          </a:p>
          <a:p>
            <a:pPr algn="just"/>
            <a:r>
              <a:rPr lang="cs-CZ" dirty="0"/>
              <a:t>Nezapomenout na podpis statutárního zástupce.</a:t>
            </a:r>
          </a:p>
        </p:txBody>
      </p:sp>
      <p:pic>
        <p:nvPicPr>
          <p:cNvPr id="6" name="Obrázek 5" descr="Obsah obrázku text, snímek obrazovky, řada/pruh, Paralelní&#10;&#10;Popis byl vytvořen automaticky">
            <a:extLst>
              <a:ext uri="{FF2B5EF4-FFF2-40B4-BE49-F238E27FC236}">
                <a16:creationId xmlns:a16="http://schemas.microsoft.com/office/drawing/2014/main" id="{B8612633-265E-F739-A1A9-3AE8BB4883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862" y="876300"/>
            <a:ext cx="5355138" cy="5981700"/>
          </a:xfrm>
          <a:prstGeom prst="rect">
            <a:avLst/>
          </a:prstGeom>
        </p:spPr>
      </p:pic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E934EE4E-C661-8CAD-61D8-378324E98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195258"/>
              </p:ext>
            </p:extLst>
          </p:nvPr>
        </p:nvGraphicFramePr>
        <p:xfrm>
          <a:off x="742918" y="3761874"/>
          <a:ext cx="5970703" cy="653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4536">
                  <a:extLst>
                    <a:ext uri="{9D8B030D-6E8A-4147-A177-3AD203B41FA5}">
                      <a16:colId xmlns:a16="http://schemas.microsoft.com/office/drawing/2014/main" val="2525536168"/>
                    </a:ext>
                  </a:extLst>
                </a:gridCol>
                <a:gridCol w="1881065">
                  <a:extLst>
                    <a:ext uri="{9D8B030D-6E8A-4147-A177-3AD203B41FA5}">
                      <a16:colId xmlns:a16="http://schemas.microsoft.com/office/drawing/2014/main" val="746394293"/>
                    </a:ext>
                  </a:extLst>
                </a:gridCol>
                <a:gridCol w="1755102">
                  <a:extLst>
                    <a:ext uri="{9D8B030D-6E8A-4147-A177-3AD203B41FA5}">
                      <a16:colId xmlns:a16="http://schemas.microsoft.com/office/drawing/2014/main" val="960550650"/>
                    </a:ext>
                  </a:extLst>
                </a:gridCol>
              </a:tblGrid>
              <a:tr h="379587">
                <a:tc>
                  <a:txBody>
                    <a:bodyPr/>
                    <a:lstStyle/>
                    <a:p>
                      <a:r>
                        <a:rPr lang="cs-CZ" sz="1200" dirty="0"/>
                        <a:t>Celkové náklady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Výše přidělené dotace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Intenzita podpory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08440"/>
                  </a:ext>
                </a:extLst>
              </a:tr>
              <a:tr h="229999">
                <a:tc>
                  <a:txBody>
                    <a:bodyPr/>
                    <a:lstStyle/>
                    <a:p>
                      <a:r>
                        <a:rPr lang="cs-CZ" sz="1200" dirty="0"/>
                        <a:t>1 000 000,00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600 000,00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0,600000000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695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496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09725"/>
            <a:ext cx="8596668" cy="4431637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Ve vyúčtování projektu </a:t>
            </a:r>
            <a:r>
              <a:rPr lang="cs-CZ" b="1" dirty="0">
                <a:solidFill>
                  <a:schemeClr val="tx1"/>
                </a:solidFill>
              </a:rPr>
              <a:t>(při výpočtu vratky dotace) </a:t>
            </a:r>
            <a:r>
              <a:rPr lang="cs-CZ" b="1" dirty="0"/>
              <a:t>je nutné dodržovat míru intenzity podpory stanovenou v rozhodnutí o poskytnutí dotace. </a:t>
            </a:r>
            <a:r>
              <a:rPr lang="cs-CZ" dirty="0"/>
              <a:t>Míra intenzity podpory je podíl dotačních prostředků k celkovým nákladům projektu. Stanovená intenzita musí být využita i v případě výpočtu vratky (snímek č. 16).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soupisce dokladů není nutné dodržovat intenzitu podpory. Příjemce dotace může podíl financování na dané náklady určit dle uznatelnosti nákladů.  </a:t>
            </a:r>
          </a:p>
          <a:p>
            <a:pPr algn="just"/>
            <a:r>
              <a:rPr lang="cs-CZ" dirty="0"/>
              <a:t>Lze využít jinou </a:t>
            </a:r>
            <a:r>
              <a:rPr lang="cs-CZ" b="1" dirty="0"/>
              <a:t>míru intenzity úhrady nákladů </a:t>
            </a:r>
            <a:r>
              <a:rPr lang="cs-CZ" dirty="0"/>
              <a:t>(100 % - MZE a 0 % podíl organizace nebo 50 % MZE a 50 % podíl organizace).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Pozor: Vždy je nutné prokázat hodnotu celkových nákladů projektu a hodnotu dotace uvedenou v rozhodnutí.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115591"/>
              </p:ext>
            </p:extLst>
          </p:nvPr>
        </p:nvGraphicFramePr>
        <p:xfrm>
          <a:off x="1146003" y="3083863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13704500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60696005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744753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Celkové náklady projektu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Výše přidělené dotace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Intenzita podpory</a:t>
                      </a:r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1358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1 000 000,00 Kč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600 000,00 Kč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0,600000000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51201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440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225"/>
          </a:xfrm>
        </p:spPr>
        <p:txBody>
          <a:bodyPr>
            <a:normAutofit fontScale="90000"/>
          </a:bodyPr>
          <a:lstStyle/>
          <a:p>
            <a:r>
              <a:rPr lang="cs-CZ"/>
              <a:t>Vyúčtování projektu – neuznatelné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24000"/>
            <a:ext cx="8942916" cy="480059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b="1"/>
              <a:t>Příklady neuznatelných nákladů, které jsou nezpůsobilé z hlediska čerpání dotace:</a:t>
            </a:r>
          </a:p>
          <a:p>
            <a:pPr lvl="1" algn="just"/>
            <a:r>
              <a:rPr lang="cs-CZ"/>
              <a:t>Trofeje, ceny </a:t>
            </a:r>
          </a:p>
          <a:p>
            <a:pPr lvl="1" algn="just"/>
            <a:r>
              <a:rPr lang="cs-CZ"/>
              <a:t>Dary </a:t>
            </a:r>
          </a:p>
          <a:p>
            <a:pPr lvl="1" algn="just"/>
            <a:r>
              <a:rPr lang="cs-CZ"/>
              <a:t>Občerstvení, pohoštění, catering </a:t>
            </a:r>
          </a:p>
          <a:p>
            <a:pPr lvl="1" algn="just"/>
            <a:r>
              <a:rPr lang="cs-CZ"/>
              <a:t>Autorské a umělecké honoráře a licence </a:t>
            </a:r>
          </a:p>
          <a:p>
            <a:pPr lvl="1" algn="just"/>
            <a:r>
              <a:rPr lang="cs-CZ"/>
              <a:t>Drobný hmotný majetek (audiovizuální technika, počítače, tiskárny, mobilní telefony, fotoaparáty apod.), jehož použití nelze jednoznačně přiřadit k projektu</a:t>
            </a:r>
          </a:p>
          <a:p>
            <a:pPr lvl="1" algn="just"/>
            <a:r>
              <a:rPr lang="cs-CZ"/>
              <a:t>Odměny zaměstnanců a odborníků, se kterými příjemce dotace uzavře dohodu nad limit </a:t>
            </a:r>
          </a:p>
          <a:p>
            <a:pPr lvl="1" algn="just"/>
            <a:r>
              <a:rPr lang="cs-CZ"/>
              <a:t>Mzdové náklady nad stanovený limit </a:t>
            </a:r>
          </a:p>
          <a:p>
            <a:pPr lvl="1" algn="just"/>
            <a:r>
              <a:rPr lang="cs-CZ"/>
              <a:t>U programů 13.1. a 14.1. osobní náklady převyšující 50 % celkových nákladů </a:t>
            </a:r>
          </a:p>
          <a:p>
            <a:pPr lvl="1" algn="just"/>
            <a:r>
              <a:rPr lang="cs-CZ"/>
              <a:t>U veřejné podpory úhrada propagačních </a:t>
            </a:r>
            <a:r>
              <a:rPr lang="cs-CZ">
                <a:solidFill>
                  <a:schemeClr val="tx1"/>
                </a:solidFill>
              </a:rPr>
              <a:t>materiálů</a:t>
            </a:r>
          </a:p>
          <a:p>
            <a:pPr lvl="1" algn="just"/>
            <a:r>
              <a:rPr lang="cs-CZ">
                <a:solidFill>
                  <a:schemeClr val="tx1"/>
                </a:solidFill>
              </a:rPr>
              <a:t>Pojištění</a:t>
            </a:r>
          </a:p>
          <a:p>
            <a:pPr marL="457200" lvl="1" indent="0" algn="just">
              <a:buNone/>
            </a:pPr>
            <a:endParaRPr lang="cs-CZ"/>
          </a:p>
          <a:p>
            <a:pPr lvl="1" algn="just"/>
            <a:r>
              <a:rPr lang="cs-CZ" b="1"/>
              <a:t>Příklady neuznatelných nákladů projektu</a:t>
            </a:r>
          </a:p>
          <a:p>
            <a:pPr lvl="1" algn="just"/>
            <a:r>
              <a:rPr lang="cs-CZ"/>
              <a:t>Dlouhodobý hmotný majetek (nezpůsobilé náklady projektu) </a:t>
            </a:r>
          </a:p>
          <a:p>
            <a:pPr lvl="1" algn="just"/>
            <a:r>
              <a:rPr lang="cs-CZ"/>
              <a:t>Prémie a odměny ze mzdy (nezpůsobilé náklady projektu)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052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6750"/>
          </a:xfrm>
        </p:spPr>
        <p:txBody>
          <a:bodyPr/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76350"/>
            <a:ext cx="8596668" cy="3880773"/>
          </a:xfrm>
        </p:spPr>
        <p:txBody>
          <a:bodyPr/>
          <a:lstStyle/>
          <a:p>
            <a:pPr algn="just"/>
            <a:r>
              <a:rPr lang="cs-CZ" b="1" dirty="0"/>
              <a:t>Soupiska dokladů obsahuje přesný název nakoupené položky.</a:t>
            </a:r>
          </a:p>
          <a:p>
            <a:pPr algn="just"/>
            <a:r>
              <a:rPr lang="cs-CZ" dirty="0"/>
              <a:t>V kapitole 1.1. materiál nebude soupiska tvořena „materiálem“,</a:t>
            </a:r>
            <a:br>
              <a:rPr lang="cs-CZ" dirty="0"/>
            </a:br>
            <a:r>
              <a:rPr lang="cs-CZ" dirty="0"/>
              <a:t>ale bude tvořena materiál – psací potřeby; materiál – toner; materiál – obálky; materiál – tiskový materiál; materiál – krmný materiál; materiál – hnojivo; materiál – pracovní rukavice atd. </a:t>
            </a:r>
          </a:p>
          <a:p>
            <a:pPr algn="just"/>
            <a:r>
              <a:rPr lang="cs-CZ" dirty="0"/>
              <a:t>V kapitole 2.6. služby ostatní bude soupiska tvořena přesnějším označením placených služeb tj. poradenství – účetnictví, poradenství – marketing, nájem – učební prostory na seminář, nájem – přednáškové místnosti atd.</a:t>
            </a:r>
          </a:p>
          <a:p>
            <a:pPr algn="just"/>
            <a:r>
              <a:rPr lang="cs-CZ" dirty="0"/>
              <a:t>Pozor na uznatelnost nákladů!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005137"/>
            <a:ext cx="12192001" cy="185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45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8714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17171"/>
            <a:ext cx="8596668" cy="4724191"/>
          </a:xfrm>
        </p:spPr>
        <p:txBody>
          <a:bodyPr/>
          <a:lstStyle/>
          <a:p>
            <a:pPr algn="just"/>
            <a:r>
              <a:rPr lang="cs-CZ" dirty="0"/>
              <a:t>Zjistí-li poskytovatel dotace v předloženém vyúčtování po 31. 1. 2024 nesrovnalosti, bude postupovat v souladu s přílohou č. 1 rozhodnutí</a:t>
            </a:r>
            <a:br>
              <a:rPr lang="cs-CZ" dirty="0"/>
            </a:br>
            <a:r>
              <a:rPr lang="cs-CZ" dirty="0"/>
              <a:t>o poskytnutí dotace.</a:t>
            </a:r>
          </a:p>
          <a:p>
            <a:pPr algn="just"/>
            <a:r>
              <a:rPr lang="cs-CZ" b="1" dirty="0"/>
              <a:t>V případě zjištění vady v zaslaném vyúčtování před uplynutím konečného termínu tj. 31. 1. 2024, může příjemce dotace chybu opravit. </a:t>
            </a:r>
          </a:p>
        </p:txBody>
      </p:sp>
    </p:spTree>
    <p:extLst>
      <p:ext uri="{BB962C8B-B14F-4D97-AF65-F5344CB8AC3E}">
        <p14:creationId xmlns:p14="http://schemas.microsoft.com/office/powerpoint/2010/main" val="2805692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2514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240971"/>
            <a:ext cx="8793237" cy="4800391"/>
          </a:xfrm>
        </p:spPr>
        <p:txBody>
          <a:bodyPr/>
          <a:lstStyle/>
          <a:p>
            <a:pPr algn="just"/>
            <a:r>
              <a:rPr lang="cs-CZ" dirty="0"/>
              <a:t>Při nevyčerpání schváleného rozpočtu (nedodržení celkových nákladů projektu) je příjemce dotace povinen vrátit nevyčerpané prostředky na účet </a:t>
            </a:r>
            <a:r>
              <a:rPr lang="cs-CZ" dirty="0" err="1"/>
              <a:t>MZe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Příjemce dotace je povinen písemně oznámit výši vratky a tuto částku uvést</a:t>
            </a:r>
            <a:br>
              <a:rPr lang="cs-CZ" dirty="0"/>
            </a:br>
            <a:r>
              <a:rPr lang="cs-CZ" dirty="0"/>
              <a:t>do tabulky „Finanční vypořádání se státním rozpočtem“, příloha č. 3A</a:t>
            </a:r>
            <a:br>
              <a:rPr lang="cs-CZ" dirty="0"/>
            </a:br>
            <a:r>
              <a:rPr lang="cs-CZ" dirty="0"/>
              <a:t>dle vyhlášky č. 367/2015 Sb., sloupec č. 4. Tato povinnost je zakotvena</a:t>
            </a:r>
            <a:br>
              <a:rPr lang="cs-CZ" dirty="0"/>
            </a:br>
            <a:r>
              <a:rPr lang="cs-CZ" dirty="0"/>
              <a:t>v Rozhodnutí o poskytnutí dotace se sankcí odvodu. </a:t>
            </a:r>
          </a:p>
          <a:p>
            <a:pPr algn="just"/>
            <a:r>
              <a:rPr lang="cs-CZ" b="1" dirty="0"/>
              <a:t>Pro výpočet vratky je nutné použít hodnotu intenzity podpory stanovenou rozhodnutím o poskytnutí dotace. </a:t>
            </a:r>
          </a:p>
          <a:p>
            <a:pPr algn="just"/>
            <a:r>
              <a:rPr lang="cs-CZ" dirty="0"/>
              <a:t>Finanční vypořádání dotace (zaslání přílohy č. 3A) je nezbytné i v případě,</a:t>
            </a:r>
            <a:br>
              <a:rPr lang="cs-CZ" dirty="0"/>
            </a:br>
            <a:r>
              <a:rPr lang="cs-CZ" dirty="0"/>
              <a:t>že příjemce dotace projekt nezrealizoval a v průběhu roku finanční prostředky vrátit. Je nezbytné vracet finanční prostředky bez zbytečného odkladu</a:t>
            </a:r>
            <a:br>
              <a:rPr lang="cs-CZ" dirty="0"/>
            </a:br>
            <a:r>
              <a:rPr lang="cs-CZ" dirty="0"/>
              <a:t>na účet poskytovatele dotace. </a:t>
            </a:r>
          </a:p>
          <a:p>
            <a:pPr algn="just"/>
            <a:r>
              <a:rPr lang="cs-CZ" dirty="0"/>
              <a:t>Vratku nezaokrouhlovat (viz následující příklad).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43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544286"/>
          </a:xfrm>
        </p:spPr>
        <p:txBody>
          <a:bodyPr>
            <a:normAutofit fontScale="90000"/>
          </a:bodyPr>
          <a:lstStyle/>
          <a:p>
            <a:r>
              <a:rPr lang="cs-CZ" dirty="0"/>
              <a:t>Příklad výpočtu vratky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1" y="1317171"/>
            <a:ext cx="9742714" cy="4724191"/>
          </a:xfrm>
        </p:spPr>
        <p:txBody>
          <a:bodyPr>
            <a:normAutofit/>
          </a:bodyPr>
          <a:lstStyle/>
          <a:p>
            <a:r>
              <a:rPr lang="cs-CZ" sz="1600" dirty="0"/>
              <a:t>Změna hlavní nákladové položky o více než 10 % (Rozhodnutí část II. Další ustanovení bod č. 10).</a:t>
            </a:r>
          </a:p>
          <a:p>
            <a:endParaRPr lang="cs-CZ" sz="1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98" y="1638299"/>
            <a:ext cx="7141883" cy="505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379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2514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 – účetní sestava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360715"/>
            <a:ext cx="8869438" cy="4680648"/>
          </a:xfrm>
        </p:spPr>
        <p:txBody>
          <a:bodyPr/>
          <a:lstStyle/>
          <a:p>
            <a:pPr algn="just"/>
            <a:r>
              <a:rPr lang="cs-CZ" dirty="0"/>
              <a:t>Označení střediska, kde jsou účtovány operace související s realizací projektu.</a:t>
            </a:r>
          </a:p>
          <a:p>
            <a:pPr algn="just"/>
            <a:r>
              <a:rPr lang="cs-CZ" dirty="0"/>
              <a:t>Označení čísla dokladu.</a:t>
            </a:r>
          </a:p>
          <a:p>
            <a:pPr algn="just"/>
            <a:r>
              <a:rPr lang="cs-CZ" dirty="0"/>
              <a:t>Výše uznatelných nákladů (v případě poměrného použití musí být v sestavě uvedena pouze poměrná část připadající na realizaci projektu).</a:t>
            </a:r>
          </a:p>
          <a:p>
            <a:pPr algn="just"/>
            <a:r>
              <a:rPr lang="cs-CZ" dirty="0"/>
              <a:t>Identifikace nakupovaného zboží nebo služeb.</a:t>
            </a:r>
          </a:p>
          <a:p>
            <a:pPr algn="just"/>
            <a:r>
              <a:rPr lang="cs-CZ" dirty="0"/>
              <a:t>Odděleně vést </a:t>
            </a:r>
            <a:r>
              <a:rPr lang="cs-CZ" dirty="0">
                <a:solidFill>
                  <a:schemeClr val="tx1"/>
                </a:solidFill>
              </a:rPr>
              <a:t>náklady na projekt v účetnictví pro dotační prostředky </a:t>
            </a:r>
            <a:r>
              <a:rPr lang="cs-CZ" dirty="0" err="1">
                <a:solidFill>
                  <a:schemeClr val="tx1"/>
                </a:solidFill>
              </a:rPr>
              <a:t>MZe</a:t>
            </a:r>
            <a:r>
              <a:rPr lang="cs-CZ" dirty="0">
                <a:solidFill>
                  <a:schemeClr val="tx1"/>
                </a:solidFill>
              </a:rPr>
              <a:t>, případné dotace z jiné kapitoly státního rozpočtu a jiné zdroje (vlastní zdroje NNO, vedlejší příjmy, dotace ÚSC apod.).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Pokud je dotace poskytována v režimu veřejné podpory, je příjemce dotace povinen odlišit v účetnictví způsobilé náklady podle jednotlivých druhů veřejné podpory (např. vést odděleně v účetnictví </a:t>
            </a:r>
            <a:r>
              <a:rPr lang="cs-CZ" dirty="0"/>
              <a:t>náklady pro článek 21 a 24 zvlášť).</a:t>
            </a:r>
          </a:p>
        </p:txBody>
      </p:sp>
    </p:spTree>
    <p:extLst>
      <p:ext uri="{BB962C8B-B14F-4D97-AF65-F5344CB8AC3E}">
        <p14:creationId xmlns:p14="http://schemas.microsoft.com/office/powerpoint/2010/main" val="461301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457200"/>
            <a:ext cx="8596668" cy="609600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 – závěrečná 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21973"/>
            <a:ext cx="8596668" cy="459356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1) Identifikace projektu </a:t>
            </a:r>
          </a:p>
          <a:p>
            <a:pPr algn="just"/>
            <a:r>
              <a:rPr lang="cs-CZ" dirty="0"/>
              <a:t>2) Stručná charakteristika projektu</a:t>
            </a:r>
          </a:p>
          <a:p>
            <a:pPr algn="just"/>
            <a:r>
              <a:rPr lang="cs-CZ" dirty="0"/>
              <a:t>3) Cíl dotace</a:t>
            </a:r>
          </a:p>
          <a:p>
            <a:pPr algn="just"/>
            <a:r>
              <a:rPr lang="cs-CZ" dirty="0"/>
              <a:t>4) Cílová skupina</a:t>
            </a:r>
          </a:p>
          <a:p>
            <a:pPr algn="just"/>
            <a:r>
              <a:rPr lang="cs-CZ" dirty="0"/>
              <a:t>5) Přínos pro hlavní cílovou skupinu</a:t>
            </a:r>
          </a:p>
          <a:p>
            <a:pPr algn="just"/>
            <a:r>
              <a:rPr lang="cs-CZ" dirty="0"/>
              <a:t>6) Popis realizace projektu, plnění harmonogramu, dodržení rozpočtu</a:t>
            </a:r>
          </a:p>
          <a:p>
            <a:pPr algn="just"/>
            <a:r>
              <a:rPr lang="cs-CZ" dirty="0"/>
              <a:t>7) Změny v průběhu realizace projektu</a:t>
            </a:r>
          </a:p>
          <a:p>
            <a:pPr algn="just"/>
            <a:r>
              <a:rPr lang="cs-CZ" dirty="0"/>
              <a:t>8) Kvantifikace výstupů projektu, splnění indikátorů</a:t>
            </a:r>
          </a:p>
          <a:p>
            <a:pPr algn="just"/>
            <a:r>
              <a:rPr lang="cs-CZ" dirty="0"/>
              <a:t>9) Splnění specifických podmínek realizace projektu dle části III. Rozhodnutí</a:t>
            </a:r>
          </a:p>
          <a:p>
            <a:pPr algn="just"/>
            <a:r>
              <a:rPr lang="cs-CZ" dirty="0"/>
              <a:t>10) Splnění podmínek veřejné podpory</a:t>
            </a:r>
          </a:p>
          <a:p>
            <a:pPr algn="just"/>
            <a:r>
              <a:rPr lang="cs-CZ" dirty="0"/>
              <a:t>11) Udržitelnost projektu</a:t>
            </a:r>
          </a:p>
          <a:p>
            <a:pPr algn="just"/>
            <a:r>
              <a:rPr lang="cs-CZ" dirty="0"/>
              <a:t>12) Publicita projektu</a:t>
            </a:r>
          </a:p>
          <a:p>
            <a:pPr algn="just"/>
            <a:r>
              <a:rPr lang="cs-CZ" dirty="0"/>
              <a:t>13) Podpis statutárního orgánu</a:t>
            </a:r>
          </a:p>
          <a:p>
            <a:pPr algn="just"/>
            <a:r>
              <a:rPr lang="cs-CZ" dirty="0"/>
              <a:t>14) Přílohy</a:t>
            </a:r>
          </a:p>
        </p:txBody>
      </p:sp>
    </p:spTree>
    <p:extLst>
      <p:ext uri="{BB962C8B-B14F-4D97-AF65-F5344CB8AC3E}">
        <p14:creationId xmlns:p14="http://schemas.microsoft.com/office/powerpoint/2010/main" val="1501328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projektu – závěrečná 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V kapitole č. 8 „Kvantifikace výstupů projektu, splnění indikátorů“</a:t>
            </a:r>
            <a:br>
              <a:rPr lang="cs-CZ" b="1" dirty="0"/>
            </a:br>
            <a:r>
              <a:rPr lang="cs-CZ" b="1" dirty="0"/>
              <a:t>je nutné uvádět splnění indikátorů. Každý stanovený indikátor změřit, uvést jeho naplnění a následné splnění nebo nesplnění. Indikátory musí být uvedeny v souladu s žádostí o poskytnutí dotace (zvolenými indikátory</a:t>
            </a:r>
            <a:br>
              <a:rPr lang="cs-CZ" b="1" dirty="0"/>
            </a:br>
            <a:r>
              <a:rPr lang="cs-CZ" b="1" dirty="0"/>
              <a:t>v žádosti) a minimální strukturou </a:t>
            </a:r>
            <a:r>
              <a:rPr lang="cs-CZ" b="1" dirty="0">
                <a:solidFill>
                  <a:schemeClr val="tx1"/>
                </a:solidFill>
              </a:rPr>
              <a:t>projektu. Musí být prokazatelné, jak vlastní indikátory naplňují povinné indikátory podprogramu.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V kapitole č. 9 „Splnění specifických podmínek realizace projektu </a:t>
            </a:r>
            <a:r>
              <a:rPr lang="cs-CZ" dirty="0"/>
              <a:t>dle části III. Rozhodnutí“ je nutné k Závěrečné zprávě doložit požadovanou dokumentaci stanovenou rozhodnutím. </a:t>
            </a:r>
          </a:p>
          <a:p>
            <a:pPr algn="just"/>
            <a:r>
              <a:rPr lang="cs-CZ" dirty="0"/>
              <a:t>V kapitole č. 10 „Splnění podmínek veřejné podpory“ je vyžadováno</a:t>
            </a:r>
            <a:br>
              <a:rPr lang="cs-CZ" dirty="0"/>
            </a:br>
            <a:r>
              <a:rPr lang="cs-CZ" dirty="0"/>
              <a:t>v případě, že nebyl projekt vyhodnocen jako veřejná podpora uvést text „projekt nebyl vyhodnocen jako veřejná podpora“ v případě vyhodnocení projektu jako veřejné podpory je nutné textově vyhodnotit projekt v souladu</a:t>
            </a:r>
            <a:br>
              <a:rPr lang="cs-CZ" dirty="0"/>
            </a:br>
            <a:r>
              <a:rPr lang="cs-CZ" dirty="0"/>
              <a:t>s typem veřejné podpory (de minimis, FBER, ABER – jednotlivých článků), rozlišit účetní střediska. </a:t>
            </a:r>
          </a:p>
        </p:txBody>
      </p:sp>
    </p:spTree>
    <p:extLst>
      <p:ext uri="{BB962C8B-B14F-4D97-AF65-F5344CB8AC3E}">
        <p14:creationId xmlns:p14="http://schemas.microsoft.com/office/powerpoint/2010/main" val="139049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95275"/>
            <a:ext cx="8596668" cy="590550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019175"/>
            <a:ext cx="8596668" cy="502218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NNO je povinna </a:t>
            </a:r>
            <a:r>
              <a:rPr lang="cs-CZ" b="1" dirty="0"/>
              <a:t>předložit vyúčtování dotace do 31. 1. 2024 </a:t>
            </a:r>
          </a:p>
          <a:p>
            <a:pPr algn="just"/>
            <a:r>
              <a:rPr lang="cs-CZ" dirty="0"/>
              <a:t>Způsob vyúčtování poskytnuté dotace je uveden v Rozhodnutí o poskytnutí dotace</a:t>
            </a:r>
            <a:br>
              <a:rPr lang="cs-CZ" dirty="0"/>
            </a:br>
            <a:r>
              <a:rPr lang="cs-CZ" dirty="0"/>
              <a:t>v části I. Podmínky použití dotace, bod 3 i).</a:t>
            </a:r>
          </a:p>
          <a:p>
            <a:pPr lvl="1" algn="just"/>
            <a:r>
              <a:rPr lang="cs-CZ" b="1" dirty="0"/>
              <a:t>Příjemce dotace překládá:</a:t>
            </a:r>
          </a:p>
          <a:p>
            <a:pPr marL="857250" lvl="2" indent="0" algn="just">
              <a:buNone/>
            </a:pPr>
            <a:r>
              <a:rPr lang="cs-CZ" sz="1600" dirty="0"/>
              <a:t>1. Podklady pro finanční vypořádání dotace (podle vyhlášky č. 367/2015 Sb., v platném znění, přílohu č. 3 dle vzoru „A“ pro neinvestiční, „B“ pro investiční projekty).</a:t>
            </a:r>
          </a:p>
          <a:p>
            <a:pPr marL="857250" lvl="2" indent="0" algn="just">
              <a:buNone/>
            </a:pPr>
            <a:r>
              <a:rPr lang="cs-CZ" sz="1600" dirty="0"/>
              <a:t>2. Vyúčtování dotace včetně soupisu dokladů</a:t>
            </a:r>
          </a:p>
          <a:p>
            <a:pPr marL="857250" lvl="2" indent="0" algn="just">
              <a:buNone/>
            </a:pPr>
            <a:r>
              <a:rPr lang="cs-CZ" sz="1600" dirty="0"/>
              <a:t>3. Závěrečnou zprávu o realizaci projektu</a:t>
            </a:r>
          </a:p>
          <a:p>
            <a:pPr marL="857250" lvl="2" indent="0" algn="just">
              <a:buNone/>
            </a:pPr>
            <a:r>
              <a:rPr lang="cs-CZ" sz="1600" dirty="0"/>
              <a:t>4. Přehledová tabulka osobních nákladů</a:t>
            </a:r>
          </a:p>
          <a:p>
            <a:pPr marL="857250" lvl="2" indent="0" algn="just">
              <a:buNone/>
            </a:pPr>
            <a:r>
              <a:rPr lang="cs-CZ" sz="1600" dirty="0"/>
              <a:t>5. Kompletní podklady k největší realizované veřejné zakázce </a:t>
            </a:r>
            <a:r>
              <a:rPr lang="cs-CZ" sz="1600" dirty="0">
                <a:effectLst/>
                <a:ea typeface="Calibri" panose="020F0502020204030204" pitchFamily="34" charset="0"/>
              </a:rPr>
              <a:t>(např. průzkum trhu, výzvy k podání nabídek, nabídky, protokoly a smlouvu s vítězným uchazečem)</a:t>
            </a:r>
            <a:endParaRPr lang="cs-CZ" sz="1600" dirty="0"/>
          </a:p>
          <a:p>
            <a:pPr marL="857250" lvl="2" indent="0" algn="just">
              <a:buNone/>
            </a:pPr>
            <a:r>
              <a:rPr lang="cs-CZ" sz="1600" dirty="0"/>
              <a:t>6. Další relevantní přílohy, zejména dle část III. Rozhodnutí (např. prezentační listiny)</a:t>
            </a:r>
          </a:p>
          <a:p>
            <a:pPr indent="-285750" algn="just"/>
            <a:r>
              <a:rPr lang="cs-CZ" sz="1600" b="1" dirty="0"/>
              <a:t>Všechny součásti vyúčtování (body 1 a 6) musí být podepsány statutárním zástupcem. Soupis dokladů a přehledovou tabulku osobních nákladů je nutné doložit v excelu. </a:t>
            </a:r>
          </a:p>
          <a:p>
            <a:pPr indent="-285750" algn="just"/>
            <a:r>
              <a:rPr lang="cs-CZ" sz="1600" b="1" dirty="0"/>
              <a:t>Veškeré vzory budou umístěny na webových stránkách </a:t>
            </a:r>
            <a:r>
              <a:rPr lang="cs-CZ" sz="1600" b="1" dirty="0">
                <a:solidFill>
                  <a:schemeClr val="tx1"/>
                </a:solidFill>
              </a:rPr>
              <a:t>společně s touto prezentací </a:t>
            </a:r>
            <a:r>
              <a:rPr lang="cs-CZ" sz="1600" dirty="0"/>
              <a:t>(</a:t>
            </a:r>
            <a:r>
              <a:rPr lang="cs-CZ" sz="1600" dirty="0">
                <a:hlinkClick r:id="rId3"/>
              </a:rPr>
              <a:t>http://eagri.cz/public/web/mze/dotace/narodni-dotace/dotace-</a:t>
            </a:r>
            <a:r>
              <a:rPr lang="cs-CZ" sz="1600" dirty="0" err="1">
                <a:hlinkClick r:id="rId3"/>
              </a:rPr>
              <a:t>nestatnim</a:t>
            </a:r>
            <a:r>
              <a:rPr lang="cs-CZ" sz="1600" dirty="0">
                <a:hlinkClick r:id="rId3"/>
              </a:rPr>
              <a:t>-</a:t>
            </a:r>
            <a:r>
              <a:rPr lang="cs-CZ" sz="1600" dirty="0" err="1">
                <a:hlinkClick r:id="rId3"/>
              </a:rPr>
              <a:t>neziskovym-organizacim</a:t>
            </a:r>
            <a:r>
              <a:rPr lang="cs-CZ" sz="1600" dirty="0">
                <a:hlinkClick r:id="rId3"/>
              </a:rPr>
              <a:t>/</a:t>
            </a:r>
            <a:r>
              <a:rPr lang="cs-CZ" sz="1600" dirty="0"/>
              <a:t>).</a:t>
            </a:r>
          </a:p>
          <a:p>
            <a:pPr indent="-285750" algn="just"/>
            <a:r>
              <a:rPr lang="cs-CZ" sz="1700" dirty="0"/>
              <a:t>Příjemce dotace může zaslat kompletní vyúčtování prostřednictvím datové zprávy. </a:t>
            </a:r>
          </a:p>
        </p:txBody>
      </p:sp>
    </p:spTree>
    <p:extLst>
      <p:ext uri="{BB962C8B-B14F-4D97-AF65-F5344CB8AC3E}">
        <p14:creationId xmlns:p14="http://schemas.microsoft.com/office/powerpoint/2010/main" val="27371497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8714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835" y="1349829"/>
            <a:ext cx="9556511" cy="4691533"/>
          </a:xfrm>
        </p:spPr>
        <p:txBody>
          <a:bodyPr/>
          <a:lstStyle/>
          <a:p>
            <a:pPr algn="just"/>
            <a:r>
              <a:rPr lang="cs-CZ" dirty="0"/>
              <a:t>Všechny zaslané dokumenty (přílohy) k vyúčtování musí být podepsané statutárním zástupcem příjemce dotace.</a:t>
            </a:r>
          </a:p>
          <a:p>
            <a:pPr algn="just"/>
            <a:r>
              <a:rPr lang="cs-CZ" dirty="0"/>
              <a:t>Nevyčerpané finanční prostředky (vratky části dotace v rámci vyúčtování) je příjemce povinen vrátit na účet </a:t>
            </a:r>
            <a:r>
              <a:rPr lang="cs-CZ" dirty="0" err="1"/>
              <a:t>MZe</a:t>
            </a:r>
            <a:r>
              <a:rPr lang="cs-CZ" dirty="0"/>
              <a:t>: 6015-1226001/0710, var. symbol IČ příjemce dotace. </a:t>
            </a:r>
          </a:p>
          <a:p>
            <a:pPr algn="just"/>
            <a:r>
              <a:rPr lang="cs-CZ" dirty="0"/>
              <a:t>Pokud NNO nepředloží vyúčtování ve stanoveném termínu, vztahují se na ni sankce podle zákona č. 218/2000 Sb., o rozpočtových pravidlech, v platném znění (podmínky č. 39 obsažená v příloze č. 1 rozhodnutí o poskytnutí dotace, označení pochybení „K“).</a:t>
            </a:r>
          </a:p>
        </p:txBody>
      </p:sp>
    </p:spTree>
    <p:extLst>
      <p:ext uri="{BB962C8B-B14F-4D97-AF65-F5344CB8AC3E}">
        <p14:creationId xmlns:p14="http://schemas.microsoft.com/office/powerpoint/2010/main" val="404413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2514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 – opakující se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28057"/>
            <a:ext cx="8596668" cy="4713305"/>
          </a:xfrm>
        </p:spPr>
        <p:txBody>
          <a:bodyPr/>
          <a:lstStyle/>
          <a:p>
            <a:pPr algn="just"/>
            <a:r>
              <a:rPr lang="cs-CZ" dirty="0"/>
              <a:t>Nesprávně vyplněná příloha č. 3 k vyhlášce č. 367/2015 Sb. (nesprávně uvedena kapitola; nesprávně uveden název projektu; vyplněn sloupec </a:t>
            </a:r>
            <a:r>
              <a:rPr lang="cs-CZ" dirty="0" err="1"/>
              <a:t>b,c,d</a:t>
            </a:r>
            <a:r>
              <a:rPr lang="cs-CZ" dirty="0"/>
              <a:t>; zpřeházené sloupce 1,2,3; neuvedeny součty v části A.1 a A.3; neuvedena osoba, která sestavila přílohu a kontrolor (vzor snímek č. 3 a 4). </a:t>
            </a:r>
          </a:p>
          <a:p>
            <a:pPr algn="just"/>
            <a:r>
              <a:rPr lang="cs-CZ" dirty="0"/>
              <a:t>Špatně vypočítána vratka (vzor snímek č. 16).</a:t>
            </a:r>
          </a:p>
          <a:p>
            <a:pPr algn="just"/>
            <a:r>
              <a:rPr lang="cs-CZ" dirty="0"/>
              <a:t>V soupisce dokladů nesedí součty (využívejte vzorce k dopočtení zapsaných hodnot, tak aby Vám vycházel rozpočet s údaji v soupisce). </a:t>
            </a:r>
          </a:p>
          <a:p>
            <a:pPr algn="just"/>
            <a:r>
              <a:rPr lang="cs-CZ" dirty="0"/>
              <a:t>Soupiska dokladů obsahuje neuznatelné náklady (snímek č. 13) projektu rovněž nelze do soupisky nákladů uvádět náklady pozdě uhrazené</a:t>
            </a:r>
            <a:br>
              <a:rPr lang="cs-CZ" dirty="0"/>
            </a:br>
            <a:r>
              <a:rPr lang="cs-CZ" dirty="0"/>
              <a:t>(po 31. 12. 2023 u mzdových nákladů po 15. 1. 2024). </a:t>
            </a:r>
          </a:p>
          <a:p>
            <a:pPr algn="just"/>
            <a:r>
              <a:rPr lang="cs-CZ" dirty="0"/>
              <a:t>U programů 13.1. a 14.1. nedodržena hranice uznatelných 50 % osobních nákladů k celkovým nákladům projektu. </a:t>
            </a:r>
          </a:p>
          <a:p>
            <a:pPr algn="just"/>
            <a:r>
              <a:rPr lang="cs-CZ" dirty="0"/>
              <a:t>Nedostatečně popsány body v závěrečné zprávě.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148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projektu - výzva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případě zjištěného pochybení v rámci kontroly zaslaného vyúčtování,</a:t>
            </a:r>
            <a:br>
              <a:rPr lang="cs-CZ" dirty="0"/>
            </a:br>
            <a:r>
              <a:rPr lang="cs-CZ" dirty="0"/>
              <a:t>které bude možné napravit bude příjemci dotace zaslána výzva k nápravě </a:t>
            </a:r>
            <a:r>
              <a:rPr lang="cs-CZ" dirty="0">
                <a:solidFill>
                  <a:schemeClr val="tx1"/>
                </a:solidFill>
              </a:rPr>
              <a:t>(formální chyby bez vlivu na vratku dotace). </a:t>
            </a:r>
          </a:p>
          <a:p>
            <a:pPr algn="just"/>
            <a:r>
              <a:rPr lang="cs-CZ" dirty="0"/>
              <a:t>Opravené dokumenty je nutné podepsat statutárním zástupcem a upravit datum. </a:t>
            </a:r>
          </a:p>
        </p:txBody>
      </p:sp>
    </p:spTree>
    <p:extLst>
      <p:ext uri="{BB962C8B-B14F-4D97-AF65-F5344CB8AC3E}">
        <p14:creationId xmlns:p14="http://schemas.microsoft.com/office/powerpoint/2010/main" val="35881004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projektu - rekapitulace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81175"/>
            <a:ext cx="8596668" cy="426018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Povinné přílohy k odevzdanému vyúčtování</a:t>
            </a:r>
          </a:p>
          <a:p>
            <a:pPr lvl="1" algn="just"/>
            <a:r>
              <a:rPr lang="cs-CZ" dirty="0"/>
              <a:t>Příloha č. 3 vyhlášky č. 367/2015 Sb.</a:t>
            </a:r>
          </a:p>
          <a:p>
            <a:pPr lvl="1" algn="just"/>
            <a:r>
              <a:rPr lang="cs-CZ" dirty="0"/>
              <a:t>Vyúčtování projektu a soupiska dokladů (podepsaný soubor a </a:t>
            </a:r>
            <a:r>
              <a:rPr lang="cs-CZ" dirty="0" err="1"/>
              <a:t>excel</a:t>
            </a:r>
            <a:r>
              <a:rPr lang="cs-CZ" dirty="0"/>
              <a:t>)</a:t>
            </a:r>
          </a:p>
          <a:p>
            <a:pPr lvl="1" algn="just"/>
            <a:r>
              <a:rPr lang="cs-CZ" dirty="0"/>
              <a:t>Závěrečná zpráva</a:t>
            </a:r>
          </a:p>
          <a:p>
            <a:pPr lvl="1" algn="just"/>
            <a:r>
              <a:rPr lang="cs-CZ" dirty="0"/>
              <a:t>Přehledová tabulka osobních nákladů</a:t>
            </a:r>
          </a:p>
          <a:p>
            <a:pPr lvl="1" algn="just"/>
            <a:r>
              <a:rPr lang="cs-CZ" dirty="0"/>
              <a:t>Kompletní podklady k největší realizované veřejné zakázce </a:t>
            </a:r>
            <a:r>
              <a:rPr lang="cs-CZ" dirty="0">
                <a:effectLst/>
                <a:ea typeface="Calibri" panose="020F0502020204030204" pitchFamily="34" charset="0"/>
              </a:rPr>
              <a:t>(např. průzkum trhu, výzvy k podání nabídek, nabídky, protokoly a smlouvu s vítězným uchazečem)</a:t>
            </a:r>
            <a:endParaRPr lang="cs-CZ" dirty="0"/>
          </a:p>
          <a:p>
            <a:pPr lvl="1" algn="just"/>
            <a:r>
              <a:rPr lang="cs-CZ" dirty="0"/>
              <a:t>Další přílohy dle části III. Rozhodnutí</a:t>
            </a:r>
          </a:p>
          <a:p>
            <a:pPr algn="just"/>
            <a:r>
              <a:rPr lang="cs-CZ" b="1" dirty="0"/>
              <a:t>V přehledové tabulce osobních nákladů je nutné vykazovat osobní náklady (hrubé mzdy) každého pracovního za měsíc </a:t>
            </a:r>
            <a:r>
              <a:rPr lang="cs-CZ" b="1" dirty="0" err="1"/>
              <a:t>anonymizovaně</a:t>
            </a:r>
            <a:r>
              <a:rPr lang="cs-CZ" b="1" dirty="0"/>
              <a:t> – např. administrativní pracovník č. 1, liniový řídící pracovník č. 2, aby bylo možné posoudit plnění limitu osobních nákladů</a:t>
            </a:r>
            <a:r>
              <a:rPr lang="cs-CZ" dirty="0"/>
              <a:t>. </a:t>
            </a:r>
            <a:r>
              <a:rPr lang="cs-CZ" b="1" dirty="0"/>
              <a:t>Současně uvádějte i velikost úvazku a dosažené vzdělání.</a:t>
            </a:r>
          </a:p>
          <a:p>
            <a:pPr algn="just"/>
            <a:r>
              <a:rPr lang="cs-CZ" dirty="0"/>
              <a:t>Pozor na neuznatelné náklady projektu a neuznatelné náklady z hlediska čerpání dotace.</a:t>
            </a:r>
          </a:p>
        </p:txBody>
      </p:sp>
    </p:spTree>
    <p:extLst>
      <p:ext uri="{BB962C8B-B14F-4D97-AF65-F5344CB8AC3E}">
        <p14:creationId xmlns:p14="http://schemas.microsoft.com/office/powerpoint/2010/main" val="3098629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83899-8EEE-4BE4-B582-827CD9D6C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726"/>
          </a:xfrm>
        </p:spPr>
        <p:txBody>
          <a:bodyPr/>
          <a:lstStyle/>
          <a:p>
            <a:r>
              <a:rPr lang="cs-CZ" dirty="0"/>
              <a:t>Přehledová tabulka osobních nákladů 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32D8FC58-0A12-1CCC-7029-C799463537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90699"/>
            <a:ext cx="10544175" cy="5067301"/>
          </a:xfrm>
        </p:spPr>
      </p:pic>
    </p:spTree>
    <p:extLst>
      <p:ext uri="{BB962C8B-B14F-4D97-AF65-F5344CB8AC3E}">
        <p14:creationId xmlns:p14="http://schemas.microsoft.com/office/powerpoint/2010/main" val="4144408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4C75C-553A-45A9-8E6F-80780E88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Přehledová tabulka osobních nákladů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C5FA44-1D94-4A0C-8DCA-712A43D23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5663"/>
            <a:ext cx="8596668" cy="4645699"/>
          </a:xfrm>
        </p:spPr>
        <p:txBody>
          <a:bodyPr/>
          <a:lstStyle/>
          <a:p>
            <a:pPr algn="just"/>
            <a:r>
              <a:rPr lang="cs-CZ" dirty="0"/>
              <a:t>Lze sloučit více zaměstnanců do přehledové tabulky, pokud zaměstnanci mají stejnou kategorii práce dle národní soustavy povolání, ale je nutné doplnit počet zaměstnanců a velikost jejich úvazku ve vztahu k projektu.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Veškeré náklady nad výše stanovené limity je nutné hradit z vlastních zdrojů.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BCE3CDB-D3C7-4928-8C63-1C8E9EED41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435502"/>
              </p:ext>
            </p:extLst>
          </p:nvPr>
        </p:nvGraphicFramePr>
        <p:xfrm>
          <a:off x="1116012" y="2384742"/>
          <a:ext cx="5247005" cy="1575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6365">
                  <a:extLst>
                    <a:ext uri="{9D8B030D-6E8A-4147-A177-3AD203B41FA5}">
                      <a16:colId xmlns:a16="http://schemas.microsoft.com/office/drawing/2014/main" val="160534828"/>
                    </a:ext>
                  </a:extLst>
                </a:gridCol>
                <a:gridCol w="1930640">
                  <a:extLst>
                    <a:ext uri="{9D8B030D-6E8A-4147-A177-3AD203B41FA5}">
                      <a16:colId xmlns:a16="http://schemas.microsoft.com/office/drawing/2014/main" val="27298891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Kategorie práce dle národní soustavy povolání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 dirty="0">
                          <a:effectLst/>
                        </a:rPr>
                        <a:t>Max. hrubá měsíční odměna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600668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administrativní pracovník - úředníci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31 240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9146574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techničtí a odborní pracovníci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36 470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11820566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specialisté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42 640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9252598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liniový řídící pracovník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46 150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1956948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řídící pracovník v pozici ředitele – statutárního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zástupce organizace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 dirty="0">
                          <a:effectLst/>
                        </a:rPr>
                        <a:t>49 920 Kč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0037039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ostatní pracovníci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 dirty="0">
                          <a:effectLst/>
                        </a:rPr>
                        <a:t>26 830 Kč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6088801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C78276C7-B060-4ED9-8129-5421AA6598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086857"/>
              </p:ext>
            </p:extLst>
          </p:nvPr>
        </p:nvGraphicFramePr>
        <p:xfrm>
          <a:off x="1116013" y="4390231"/>
          <a:ext cx="5247005" cy="832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8500">
                  <a:extLst>
                    <a:ext uri="{9D8B030D-6E8A-4147-A177-3AD203B41FA5}">
                      <a16:colId xmlns:a16="http://schemas.microsoft.com/office/drawing/2014/main" val="49945354"/>
                    </a:ext>
                  </a:extLst>
                </a:gridCol>
                <a:gridCol w="2008505">
                  <a:extLst>
                    <a:ext uri="{9D8B030D-6E8A-4147-A177-3AD203B41FA5}">
                      <a16:colId xmlns:a16="http://schemas.microsoft.com/office/drawing/2014/main" val="38050327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Kategorie práce dle dosaženého vzdělání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Max. hrubá měsíční odměna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7267849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střední vzdělání s maturitní zkouškou a nižší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28 920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411065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vyšší odborné vzdělání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31 240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8245511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bakalářský studijní program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36 470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6258183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magisterský studijní program a vyšší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 dirty="0">
                          <a:effectLst/>
                        </a:rPr>
                        <a:t>49 920 Kč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2389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236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A8532-CBCF-4815-B698-B90600EEC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– časté chyby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23BD2-69E6-42E9-B2D0-80C818A58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5979"/>
            <a:ext cx="8596668" cy="452538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Nezaslané všechny požadované dokumenty.</a:t>
            </a:r>
          </a:p>
          <a:p>
            <a:pPr algn="just"/>
            <a:r>
              <a:rPr lang="cs-CZ" dirty="0"/>
              <a:t>Nepodepsané všechny požadované dokumenty.</a:t>
            </a:r>
          </a:p>
          <a:p>
            <a:pPr algn="just"/>
            <a:r>
              <a:rPr lang="cs-CZ" dirty="0"/>
              <a:t>Správně identifikovat označení posledních rozhodnutí (změnových) do dokumentace.</a:t>
            </a:r>
          </a:p>
          <a:p>
            <a:pPr algn="just"/>
            <a:r>
              <a:rPr lang="cs-CZ" dirty="0"/>
              <a:t>Dodržovat strukturu závěrečné zprávy (kapitoly nevynechávat).</a:t>
            </a:r>
          </a:p>
          <a:p>
            <a:pPr algn="just"/>
            <a:r>
              <a:rPr lang="cs-CZ" dirty="0"/>
              <a:t>Dávat pozor na kapitolu 8 v Závěrečné zprávě a vkládat číselné vyjádření plnění indikátorů (vzájemně kontrolovat s bodem č. 6 minimální struktury).</a:t>
            </a:r>
          </a:p>
          <a:p>
            <a:pPr algn="just"/>
            <a:r>
              <a:rPr lang="cs-CZ" dirty="0"/>
              <a:t>Dávat pozor na úhrady faktur v roce 2023 (bez osobních nákladů uhrazených do 15. 1. 2024).</a:t>
            </a:r>
          </a:p>
          <a:p>
            <a:pPr algn="just"/>
            <a:r>
              <a:rPr lang="cs-CZ" dirty="0"/>
              <a:t>Dávat pozor na vytváření nových nákladových položek (nelze vytvářet).</a:t>
            </a:r>
          </a:p>
          <a:p>
            <a:pPr algn="just"/>
            <a:r>
              <a:rPr lang="cs-CZ" dirty="0"/>
              <a:t>Dávat pozor, že u programů 13.1. a 14.1. osobní náklady převyšující 50 % celkových nákladů projektu jsou nezpůsobilé náklady z hlediska čerpání dotace. Uznatelné náklady jsou součtem hlavních nákladových položek (1. Spotřebované nákupy celkem a 2. Nemateriální náklady a služby celkem). </a:t>
            </a:r>
          </a:p>
          <a:p>
            <a:pPr algn="just"/>
            <a:r>
              <a:rPr lang="cs-CZ" dirty="0"/>
              <a:t>Mzdové náklady uvádět buď do soupisu dokladů a nebo do přehledové tabulky osobních nákladů, která musí navazovat na soupis dokladů. Mzdové náklady musí odpovídat úhradám v soupisu.</a:t>
            </a:r>
          </a:p>
          <a:p>
            <a:pPr algn="just"/>
            <a:r>
              <a:rPr lang="cs-CZ" dirty="0"/>
              <a:t>Je nezbytné uvádět do mzdových nákladů (soupis dokladů nebo přehledová tabulka osobních nákladů) kategorii práce dle Příručky a dosažené vzdělání těchto pracovníků k ověření finančních limitů. Zaměstnanci, kteří nesplní limit stanovený Příručkou mohou být do částky limitu uhrazeny</a:t>
            </a:r>
            <a:br>
              <a:rPr lang="cs-CZ" dirty="0"/>
            </a:br>
            <a:r>
              <a:rPr lang="cs-CZ" dirty="0"/>
              <a:t>z dotačních prostředků. Částky nad limit jsou nezpůsobilé z hlediska čerpání dotačních prostředků</a:t>
            </a:r>
            <a:br>
              <a:rPr lang="cs-CZ" dirty="0"/>
            </a:br>
            <a:r>
              <a:rPr lang="cs-CZ" dirty="0"/>
              <a:t>a musí být hrazeny z vlastních zdrojů.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73086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00225"/>
            <a:ext cx="8596668" cy="4241137"/>
          </a:xfrm>
        </p:spPr>
        <p:txBody>
          <a:bodyPr>
            <a:normAutofit/>
          </a:bodyPr>
          <a:lstStyle/>
          <a:p>
            <a:r>
              <a:rPr lang="cs-CZ" sz="2800" dirty="0"/>
              <a:t>S případnými dotazy se můžete obrátit na: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Děkujeme za pozornost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214611"/>
              </p:ext>
            </p:extLst>
          </p:nvPr>
        </p:nvGraphicFramePr>
        <p:xfrm>
          <a:off x="808196" y="2439287"/>
          <a:ext cx="8465807" cy="1335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775">
                  <a:extLst>
                    <a:ext uri="{9D8B030D-6E8A-4147-A177-3AD203B41FA5}">
                      <a16:colId xmlns:a16="http://schemas.microsoft.com/office/drawing/2014/main" val="2964567133"/>
                    </a:ext>
                  </a:extLst>
                </a:gridCol>
                <a:gridCol w="1233220">
                  <a:extLst>
                    <a:ext uri="{9D8B030D-6E8A-4147-A177-3AD203B41FA5}">
                      <a16:colId xmlns:a16="http://schemas.microsoft.com/office/drawing/2014/main" val="2717728426"/>
                    </a:ext>
                  </a:extLst>
                </a:gridCol>
                <a:gridCol w="1498571">
                  <a:extLst>
                    <a:ext uri="{9D8B030D-6E8A-4147-A177-3AD203B41FA5}">
                      <a16:colId xmlns:a16="http://schemas.microsoft.com/office/drawing/2014/main" val="3837345431"/>
                    </a:ext>
                  </a:extLst>
                </a:gridCol>
                <a:gridCol w="2759241">
                  <a:extLst>
                    <a:ext uri="{9D8B030D-6E8A-4147-A177-3AD203B41FA5}">
                      <a16:colId xmlns:a16="http://schemas.microsoft.com/office/drawing/2014/main" val="1364517217"/>
                    </a:ext>
                  </a:extLst>
                </a:gridCol>
              </a:tblGrid>
              <a:tr h="445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Jméno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Odbor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telefon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e-mail: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6315663"/>
                  </a:ext>
                </a:extLst>
              </a:tr>
              <a:tr h="445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Ing. Jakub Plaček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12132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221 814 620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u="sng" dirty="0">
                          <a:solidFill>
                            <a:schemeClr val="tx1"/>
                          </a:solidFill>
                          <a:effectLst/>
                        </a:rPr>
                        <a:t>jakub.placek@mze.gov.cz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98316601"/>
                  </a:ext>
                </a:extLst>
              </a:tr>
              <a:tr h="445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Ing. Jiří Pangrác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12132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221 812 614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u="sng" dirty="0">
                          <a:solidFill>
                            <a:schemeClr val="tx1"/>
                          </a:solidFill>
                          <a:effectLst/>
                        </a:rPr>
                        <a:t>jiri.pangrac@</a:t>
                      </a:r>
                      <a:r>
                        <a:rPr lang="cs-CZ" sz="1600" u="sng">
                          <a:solidFill>
                            <a:schemeClr val="tx1"/>
                          </a:solidFill>
                          <a:effectLst/>
                        </a:rPr>
                        <a:t>mze.gov.cz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11350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895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47650"/>
            <a:ext cx="8596668" cy="619125"/>
          </a:xfrm>
        </p:spPr>
        <p:txBody>
          <a:bodyPr>
            <a:normAutofit/>
          </a:bodyPr>
          <a:lstStyle/>
          <a:p>
            <a:r>
              <a:rPr lang="cs-CZ" sz="3000" dirty="0"/>
              <a:t>Příloha č. 3 k vyhlášce č. 367/2015 Sb. - VZOR</a:t>
            </a:r>
          </a:p>
        </p:txBody>
      </p:sp>
      <p:pic>
        <p:nvPicPr>
          <p:cNvPr id="6" name="Zástupný obsah 5" descr="Obsah obrázku text, snímek obrazovky, řada/pruh, Paralelní&#10;&#10;Popis byl vytvořen automaticky">
            <a:extLst>
              <a:ext uri="{FF2B5EF4-FFF2-40B4-BE49-F238E27FC236}">
                <a16:creationId xmlns:a16="http://schemas.microsoft.com/office/drawing/2014/main" id="{EF3BE595-38EF-7803-7872-1C74F6C276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92068"/>
            <a:ext cx="10239374" cy="5865932"/>
          </a:xfrm>
        </p:spPr>
      </p:pic>
    </p:spTree>
    <p:extLst>
      <p:ext uri="{BB962C8B-B14F-4D97-AF65-F5344CB8AC3E}">
        <p14:creationId xmlns:p14="http://schemas.microsoft.com/office/powerpoint/2010/main" val="4051662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52926"/>
            <a:ext cx="8596668" cy="1320800"/>
          </a:xfrm>
        </p:spPr>
        <p:txBody>
          <a:bodyPr>
            <a:normAutofit/>
          </a:bodyPr>
          <a:lstStyle/>
          <a:p>
            <a:r>
              <a:rPr lang="cs-CZ" sz="2800" dirty="0"/>
              <a:t>Příloha č. 3 k vyhlášce č. 367/2015 Sb. - MODEL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F49C48DF-785D-784D-AD33-F8FE403938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09650"/>
            <a:ext cx="10334624" cy="5848350"/>
          </a:xfrm>
        </p:spPr>
      </p:pic>
    </p:spTree>
    <p:extLst>
      <p:ext uri="{BB962C8B-B14F-4D97-AF65-F5344CB8AC3E}">
        <p14:creationId xmlns:p14="http://schemas.microsoft.com/office/powerpoint/2010/main" val="199211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2450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7334" y="1266825"/>
            <a:ext cx="8596668" cy="4774537"/>
          </a:xfrm>
        </p:spPr>
        <p:txBody>
          <a:bodyPr/>
          <a:lstStyle/>
          <a:p>
            <a:r>
              <a:rPr lang="cs-CZ" dirty="0"/>
              <a:t>Vzorová příloha (excel) – má dvě části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8"/>
            <a:endParaRPr lang="cs-CZ" dirty="0"/>
          </a:p>
          <a:p>
            <a:pPr lvl="8"/>
            <a:r>
              <a:rPr lang="cs-CZ" sz="1800" dirty="0"/>
              <a:t>Nezapomenout na podpis statutárního zástupce</a:t>
            </a:r>
          </a:p>
          <a:p>
            <a:endParaRPr lang="cs-CZ" dirty="0"/>
          </a:p>
        </p:txBody>
      </p:sp>
      <p:pic>
        <p:nvPicPr>
          <p:cNvPr id="6" name="Obrázek 5" descr="Obsah obrázku text, snímek obrazovky, Paralelní, číslo&#10;&#10;Popis byl vytvořen automaticky">
            <a:extLst>
              <a:ext uri="{FF2B5EF4-FFF2-40B4-BE49-F238E27FC236}">
                <a16:creationId xmlns:a16="http://schemas.microsoft.com/office/drawing/2014/main" id="{1C68AEBF-2C3B-7B1D-6494-25B1F2BF6C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54" y="1556285"/>
            <a:ext cx="3629636" cy="5301715"/>
          </a:xfrm>
          <a:prstGeom prst="rect">
            <a:avLst/>
          </a:prstGeom>
        </p:spPr>
      </p:pic>
      <p:pic>
        <p:nvPicPr>
          <p:cNvPr id="8" name="Obrázek 7" descr="Obsah obrázku text, snímek obrazovky, řada/pruh, číslo&#10;&#10;Popis byl vytvořen automaticky">
            <a:extLst>
              <a:ext uri="{FF2B5EF4-FFF2-40B4-BE49-F238E27FC236}">
                <a16:creationId xmlns:a16="http://schemas.microsoft.com/office/drawing/2014/main" id="{AC67AEDE-C28A-097E-CC11-45DEB61B35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790" y="1556285"/>
            <a:ext cx="5124610" cy="254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81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33400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266825"/>
            <a:ext cx="8723841" cy="4774537"/>
          </a:xfrm>
        </p:spPr>
        <p:txBody>
          <a:bodyPr/>
          <a:lstStyle/>
          <a:p>
            <a:pPr algn="just"/>
            <a:r>
              <a:rPr lang="cs-CZ" dirty="0"/>
              <a:t>V hlavičce je nutné vyplnit údaje o příjemci dotace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Při vydaném změnovém rozhodnutí se do vyúčtování uvede poslední registrační číslo (tj. </a:t>
            </a:r>
            <a:r>
              <a:rPr lang="cs-CZ" dirty="0" err="1"/>
              <a:t>reg</a:t>
            </a:r>
            <a:r>
              <a:rPr lang="cs-CZ" dirty="0"/>
              <a:t>. č. 1 o změně </a:t>
            </a:r>
            <a:r>
              <a:rPr lang="cs-CZ" dirty="0" err="1"/>
              <a:t>reg</a:t>
            </a:r>
            <a:r>
              <a:rPr lang="cs-CZ" dirty="0"/>
              <a:t>. č. XY (XY simuluje číslo rozhodnutí)) a zároveň se uvede den vydání tohoto rozhodnutí a poskytnutá výše (výše dotace</a:t>
            </a:r>
            <a:br>
              <a:rPr lang="cs-CZ" dirty="0"/>
            </a:br>
            <a:r>
              <a:rPr lang="cs-CZ" dirty="0"/>
              <a:t>v rozpočtu přiloženém do tohoto rozhodnutí).</a:t>
            </a:r>
          </a:p>
        </p:txBody>
      </p:sp>
      <p:pic>
        <p:nvPicPr>
          <p:cNvPr id="5" name="Obrázek 4" descr="Obsah obrázku text, snímek obrazovky, Písmo, řada/pruh&#10;&#10;Popis byl vytvořen automaticky">
            <a:extLst>
              <a:ext uri="{FF2B5EF4-FFF2-40B4-BE49-F238E27FC236}">
                <a16:creationId xmlns:a16="http://schemas.microsoft.com/office/drawing/2014/main" id="{4DC634A1-789C-9830-E37B-A1A17B9542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83" y="1657154"/>
            <a:ext cx="8659433" cy="280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816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90525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284" y="1333501"/>
            <a:ext cx="6166987" cy="466976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Do jednotlivých sloupců je nutné vyplnit správné údaje</a:t>
            </a:r>
            <a:br>
              <a:rPr lang="cs-CZ" dirty="0"/>
            </a:br>
            <a:r>
              <a:rPr lang="cs-CZ" dirty="0"/>
              <a:t>a hodnoty.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Schválený rozpočet – údaje z posledního rozpočtu uvedeného v rozhodnutí (změnovém rozhodnutí).</a:t>
            </a:r>
          </a:p>
          <a:p>
            <a:pPr algn="just"/>
            <a:r>
              <a:rPr lang="cs-CZ" dirty="0"/>
              <a:t>Skutečnost – skutečnost vynaložených prostředků.</a:t>
            </a:r>
          </a:p>
          <a:p>
            <a:pPr algn="just"/>
            <a:r>
              <a:rPr lang="cs-CZ" dirty="0"/>
              <a:t>Odchylka od rozpočtu – rozdíl mezi schváleným rozpočtem a skutečností.</a:t>
            </a:r>
          </a:p>
          <a:p>
            <a:pPr algn="just"/>
            <a:r>
              <a:rPr lang="cs-CZ" dirty="0"/>
              <a:t>Účel vynaložených prostředků – z rozhodnutí nebo lze</a:t>
            </a:r>
          </a:p>
          <a:p>
            <a:pPr marL="0" indent="0" algn="just">
              <a:buNone/>
            </a:pPr>
            <a:r>
              <a:rPr lang="cs-CZ" dirty="0"/>
              <a:t>využít text „viz soupiska dokladů“ (kde bude uveden účel).</a:t>
            </a:r>
          </a:p>
          <a:p>
            <a:pPr algn="just"/>
            <a:r>
              <a:rPr lang="cs-CZ" dirty="0"/>
              <a:t>Číslo dokladu – lze využít text „viz soupiska dokladů“.</a:t>
            </a:r>
          </a:p>
          <a:p>
            <a:pPr algn="just"/>
            <a:r>
              <a:rPr lang="cs-CZ" dirty="0"/>
              <a:t>Uhrazeno dne – lze využít text „viz soupiska dokladů“.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Není vyloučeno, že organizace může v případě malého počtu dokladů účely, čísla dokladů a data úhrad rozepsat již do této tabulky.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71" y="2738119"/>
            <a:ext cx="5659461" cy="411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719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7700"/>
          </a:xfrm>
        </p:spPr>
        <p:txBody>
          <a:bodyPr/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6943" y="1400175"/>
            <a:ext cx="9243332" cy="4641187"/>
          </a:xfrm>
        </p:spPr>
        <p:txBody>
          <a:bodyPr/>
          <a:lstStyle/>
          <a:p>
            <a:pPr algn="just"/>
            <a:r>
              <a:rPr lang="cs-CZ" dirty="0"/>
              <a:t>Do tabulky příjmů vyplnit původní předpoklad (rozpočet z rozhodnutí a skutečnost). </a:t>
            </a:r>
          </a:p>
          <a:p>
            <a:pPr algn="just"/>
            <a:r>
              <a:rPr lang="cs-CZ" dirty="0"/>
              <a:t>Příjmy se rovnají vynaloženým nákladům.</a:t>
            </a:r>
          </a:p>
          <a:p>
            <a:endParaRPr lang="cs-CZ" dirty="0"/>
          </a:p>
        </p:txBody>
      </p:sp>
      <p:pic>
        <p:nvPicPr>
          <p:cNvPr id="6" name="Obrázek 5" descr="Obsah obrázku text, snímek obrazovky, řada/pruh, číslo&#10;&#10;Popis byl vytvořen automaticky">
            <a:extLst>
              <a:ext uri="{FF2B5EF4-FFF2-40B4-BE49-F238E27FC236}">
                <a16:creationId xmlns:a16="http://schemas.microsoft.com/office/drawing/2014/main" id="{69E1FAAD-3582-0487-9464-DF7A986243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96" y="2580874"/>
            <a:ext cx="5792008" cy="287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855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3900"/>
          </a:xfrm>
        </p:spPr>
        <p:txBody>
          <a:bodyPr/>
          <a:lstStyle/>
          <a:p>
            <a:r>
              <a:rPr lang="cs-CZ" dirty="0"/>
              <a:t>Vyúčtování projektu – soupis dokladů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333501"/>
            <a:ext cx="8733367" cy="4707862"/>
          </a:xfrm>
        </p:spPr>
        <p:txBody>
          <a:bodyPr/>
          <a:lstStyle/>
          <a:p>
            <a:pPr algn="just"/>
            <a:r>
              <a:rPr lang="cs-CZ" dirty="0"/>
              <a:t>Každá nákladová položka (1.1. Materiál, 1.2. Spotřeba PHM, 1.3. Energie,</a:t>
            </a:r>
            <a:br>
              <a:rPr lang="cs-CZ" dirty="0"/>
            </a:br>
            <a:r>
              <a:rPr lang="cs-CZ" dirty="0"/>
              <a:t>1.4. Materiál ostatní atd.) může mít vlastní soupisku dokladů z důvodu vyšší přehlednosti.</a:t>
            </a:r>
          </a:p>
          <a:p>
            <a:pPr algn="just"/>
            <a:r>
              <a:rPr lang="cs-CZ" b="1" dirty="0"/>
              <a:t>Užití vzorců k zjištění součtů zapsaných hodnot sníží riziko chybovosti.</a:t>
            </a:r>
          </a:p>
          <a:p>
            <a:pPr algn="just"/>
            <a:r>
              <a:rPr lang="cs-CZ" dirty="0"/>
              <a:t>Organizace může na výdaje projektu aplikovat </a:t>
            </a:r>
            <a:r>
              <a:rPr lang="cs-CZ" b="1" dirty="0"/>
              <a:t>různé míry spolufinancování.</a:t>
            </a:r>
          </a:p>
          <a:p>
            <a:pPr marL="0" indent="0" algn="just">
              <a:buNone/>
            </a:pPr>
            <a:r>
              <a:rPr lang="cs-CZ" dirty="0"/>
              <a:t>Není nutné aplikovat míru intenzity rozhodnutí do financování účetních dokladů (tj. některé náklady mohou být uhrazeny kompletně dotačními finančními prostředky, některé podílem spolufinancováním organizace v poměru 0 – 100 %).</a:t>
            </a:r>
          </a:p>
          <a:p>
            <a:pPr algn="just"/>
            <a:r>
              <a:rPr lang="cs-CZ" b="1" dirty="0"/>
              <a:t>Účel použití je nutný podrobně rozepsat </a:t>
            </a:r>
            <a:r>
              <a:rPr lang="cs-CZ" dirty="0"/>
              <a:t>(nelze uvádět pouze v položce</a:t>
            </a:r>
            <a:br>
              <a:rPr lang="cs-CZ" dirty="0"/>
            </a:br>
            <a:r>
              <a:rPr lang="cs-CZ" dirty="0"/>
              <a:t>1.1 Materiál jen materiál, ale napsat o jaký materiál se jednalo tj. tužky, papír, tonery, atd.)</a:t>
            </a:r>
          </a:p>
          <a:p>
            <a:pPr algn="just"/>
            <a:r>
              <a:rPr lang="cs-CZ" dirty="0"/>
              <a:t>Datum úhrady - (datum úhrady vystavené faktury nebo účetního dokladu).</a:t>
            </a:r>
          </a:p>
          <a:p>
            <a:pPr algn="just"/>
            <a:r>
              <a:rPr lang="cs-CZ" dirty="0"/>
              <a:t>Částka celkem – (celkově zaplacená částka)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2" y="5326888"/>
            <a:ext cx="7678222" cy="142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0709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66D70F561DF84C8987930C011EEDFF" ma:contentTypeVersion="15" ma:contentTypeDescription="Vytvoří nový dokument" ma:contentTypeScope="" ma:versionID="d733000f71d4100c1b985b52be6d32d0">
  <xsd:schema xmlns:xsd="http://www.w3.org/2001/XMLSchema" xmlns:xs="http://www.w3.org/2001/XMLSchema" xmlns:p="http://schemas.microsoft.com/office/2006/metadata/properties" xmlns:ns2="bc2fc3e7-1330-4be1-a5c5-dabdea16aa1e" xmlns:ns3="69be9e84-ee3c-4fd9-99cd-2e9f5c0ef0c7" targetNamespace="http://schemas.microsoft.com/office/2006/metadata/properties" ma:root="true" ma:fieldsID="799d812ba209e469d1b2941945f03c5e" ns2:_="" ns3:_="">
    <xsd:import namespace="bc2fc3e7-1330-4be1-a5c5-dabdea16aa1e"/>
    <xsd:import namespace="69be9e84-ee3c-4fd9-99cd-2e9f5c0ef0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2fc3e7-1330-4be1-a5c5-dabdea16aa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Značky obrázků" ma:readOnly="false" ma:fieldId="{5cf76f15-5ced-4ddc-b409-7134ff3c332f}" ma:taxonomyMulti="true" ma:sspId="0017e234-cef2-4f3c-ab2e-2310b20814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be9e84-ee3c-4fd9-99cd-2e9f5c0ef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Sloupec zachycení celé taxonomie" ma:hidden="true" ma:list="{67a9a418-a782-4341-ad6f-06d1a47248a7}" ma:internalName="TaxCatchAll" ma:showField="CatchAllData" ma:web="69be9e84-ee3c-4fd9-99cd-2e9f5c0ef0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1B0F85-983B-4C3F-B78F-22A9057E7D15}"/>
</file>

<file path=customXml/itemProps2.xml><?xml version="1.0" encoding="utf-8"?>
<ds:datastoreItem xmlns:ds="http://schemas.openxmlformats.org/officeDocument/2006/customXml" ds:itemID="{C45AE7F6-5EA5-4636-B937-3BBEC2AB6E64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5961</TotalTime>
  <Words>2733</Words>
  <Application>Microsoft Office PowerPoint</Application>
  <PresentationFormat>Širokoúhlá obrazovka</PresentationFormat>
  <Paragraphs>266</Paragraphs>
  <Slides>27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Times New Roman</vt:lpstr>
      <vt:lpstr>Trebuchet MS</vt:lpstr>
      <vt:lpstr>Wingdings 3</vt:lpstr>
      <vt:lpstr>Fazeta</vt:lpstr>
      <vt:lpstr>Vyúčtování projektů NNO za rok 2023</vt:lpstr>
      <vt:lpstr>Vyúčtování projektu</vt:lpstr>
      <vt:lpstr>Příloha č. 3 k vyhlášce č. 367/2015 Sb. - VZOR</vt:lpstr>
      <vt:lpstr>Příloha č. 3 k vyhlášce č. 367/2015 Sb. - MODEL</vt:lpstr>
      <vt:lpstr>Vyúčtování projektu</vt:lpstr>
      <vt:lpstr>Vyúčtování projektu</vt:lpstr>
      <vt:lpstr>Vyúčtování projektu</vt:lpstr>
      <vt:lpstr>Vyúčtování projektu</vt:lpstr>
      <vt:lpstr>Vyúčtování projektu – soupis dokladů </vt:lpstr>
      <vt:lpstr>Vyúčtování projektu</vt:lpstr>
      <vt:lpstr>Vyúčtování projektu</vt:lpstr>
      <vt:lpstr>Vyúčtování projektu – neuznatelné náklady</vt:lpstr>
      <vt:lpstr>Vyúčtování projektu</vt:lpstr>
      <vt:lpstr>Vyúčtování projektu</vt:lpstr>
      <vt:lpstr>Vyúčtování projektu</vt:lpstr>
      <vt:lpstr>Příklad výpočtu vratky</vt:lpstr>
      <vt:lpstr>Vyúčtování projektu – účetní sestava</vt:lpstr>
      <vt:lpstr>Vyúčtování projektu – závěrečná zpráva o realizaci projektu</vt:lpstr>
      <vt:lpstr>Vyúčtování projektu – závěrečná zpráva o realizaci projektu</vt:lpstr>
      <vt:lpstr>Vyúčtování projektu</vt:lpstr>
      <vt:lpstr>Vyúčtování projektu – opakující se chyby</vt:lpstr>
      <vt:lpstr>Vyúčtování projektu - výzva</vt:lpstr>
      <vt:lpstr>Vyúčtování projektu - rekapitulace</vt:lpstr>
      <vt:lpstr>Přehledová tabulka osobních nákladů </vt:lpstr>
      <vt:lpstr>Přehledová tabulka osobních nákladů </vt:lpstr>
      <vt:lpstr>Vyúčtování – časté chyby</vt:lpstr>
      <vt:lpstr>Vyúčtování projektu</vt:lpstr>
    </vt:vector>
  </TitlesOfParts>
  <Company>MZe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Vyúčtování projektů NNO za rok 2021</dc:title>
  <dc:creator>Plaček Jakub</dc:creator>
  <cp:lastModifiedBy>Plaček Jakub</cp:lastModifiedBy>
  <cp:revision>148</cp:revision>
  <cp:lastPrinted>2023-01-17T07:41:31Z</cp:lastPrinted>
  <dcterms:created xsi:type="dcterms:W3CDTF">2021-05-05T10:20:11Z</dcterms:created>
  <dcterms:modified xsi:type="dcterms:W3CDTF">2024-01-17T14:37:06Z</dcterms:modified>
</cp:coreProperties>
</file>